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1"/>
  </p:notesMasterIdLst>
  <p:sldIdLst>
    <p:sldId id="283" r:id="rId5"/>
    <p:sldId id="263" r:id="rId6"/>
    <p:sldId id="260" r:id="rId7"/>
    <p:sldId id="277" r:id="rId8"/>
    <p:sldId id="264" r:id="rId9"/>
    <p:sldId id="265" r:id="rId10"/>
    <p:sldId id="266" r:id="rId11"/>
    <p:sldId id="267" r:id="rId12"/>
    <p:sldId id="276" r:id="rId13"/>
    <p:sldId id="270" r:id="rId14"/>
    <p:sldId id="271" r:id="rId15"/>
    <p:sldId id="275" r:id="rId16"/>
    <p:sldId id="280" r:id="rId17"/>
    <p:sldId id="279" r:id="rId18"/>
    <p:sldId id="278" r:id="rId19"/>
    <p:sldId id="272" r:id="rId20"/>
  </p:sldIdLst>
  <p:sldSz cx="6858000" cy="9144000" type="screen4x3"/>
  <p:notesSz cx="6797675" cy="9926638"/>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userDrawn="1">
          <p15:clr>
            <a:srgbClr val="A4A3A4"/>
          </p15:clr>
        </p15:guide>
        <p15:guide id="2" pos="216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B0B9"/>
    <a:srgbClr val="CFD69D"/>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ddels stil 2 - aks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9" d="100"/>
          <a:sy n="79" d="100"/>
        </p:scale>
        <p:origin x="3108" y="270"/>
      </p:cViewPr>
      <p:guideLst>
        <p:guide orient="horz" pos="2880"/>
        <p:guide pos="216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aldar for topptekst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nb-NO"/>
          </a:p>
        </p:txBody>
      </p:sp>
      <p:sp>
        <p:nvSpPr>
          <p:cNvPr id="3" name="Plasshaldar for dato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fld id="{CC90A403-ABE6-43F8-9A35-22FE4325E764}" type="datetimeFigureOut">
              <a:rPr lang="nb-NO" smtClean="0"/>
              <a:t>08.09.2026</a:t>
            </a:fld>
            <a:endParaRPr lang="nb-NO"/>
          </a:p>
        </p:txBody>
      </p:sp>
      <p:sp>
        <p:nvSpPr>
          <p:cNvPr id="4" name="Plasshaldar for lysbilete 3"/>
          <p:cNvSpPr>
            <a:spLocks noGrp="1" noRot="1" noChangeAspect="1"/>
          </p:cNvSpPr>
          <p:nvPr>
            <p:ph type="sldImg" idx="2"/>
          </p:nvPr>
        </p:nvSpPr>
        <p:spPr>
          <a:xfrm>
            <a:off x="2143125" y="1241425"/>
            <a:ext cx="2511425" cy="3349625"/>
          </a:xfrm>
          <a:prstGeom prst="rect">
            <a:avLst/>
          </a:prstGeom>
          <a:noFill/>
          <a:ln w="12700">
            <a:solidFill>
              <a:prstClr val="black"/>
            </a:solidFill>
          </a:ln>
        </p:spPr>
        <p:txBody>
          <a:bodyPr vert="horz" lIns="91440" tIns="45720" rIns="91440" bIns="45720" rtlCol="0" anchor="ctr"/>
          <a:lstStyle/>
          <a:p>
            <a:endParaRPr lang="nb-NO"/>
          </a:p>
        </p:txBody>
      </p:sp>
      <p:sp>
        <p:nvSpPr>
          <p:cNvPr id="5" name="Plasshaldar for notat 4"/>
          <p:cNvSpPr>
            <a:spLocks noGrp="1"/>
          </p:cNvSpPr>
          <p:nvPr>
            <p:ph type="body" sz="quarter" idx="3"/>
          </p:nvPr>
        </p:nvSpPr>
        <p:spPr>
          <a:xfrm>
            <a:off x="679450" y="4776788"/>
            <a:ext cx="5438775" cy="3908425"/>
          </a:xfrm>
          <a:prstGeom prst="rect">
            <a:avLst/>
          </a:prstGeom>
        </p:spPr>
        <p:txBody>
          <a:bodyPr vert="horz" lIns="91440" tIns="45720" rIns="91440" bIns="45720" rtlCol="0"/>
          <a:lstStyle/>
          <a:p>
            <a:pPr lvl="0"/>
            <a:r>
              <a:rPr lang="nn-NO"/>
              <a:t>Klikk for å redigere tekststilar i malen</a:t>
            </a:r>
          </a:p>
          <a:p>
            <a:pPr lvl="1"/>
            <a:r>
              <a:rPr lang="nn-NO"/>
              <a:t>Andre nivå</a:t>
            </a:r>
          </a:p>
          <a:p>
            <a:pPr lvl="2"/>
            <a:r>
              <a:rPr lang="nn-NO"/>
              <a:t>Tredje nivå</a:t>
            </a:r>
          </a:p>
          <a:p>
            <a:pPr lvl="3"/>
            <a:r>
              <a:rPr lang="nn-NO"/>
              <a:t>Fjerde nivå</a:t>
            </a:r>
          </a:p>
          <a:p>
            <a:pPr lvl="4"/>
            <a:r>
              <a:rPr lang="nn-NO"/>
              <a:t>Femte nivå</a:t>
            </a:r>
            <a:endParaRPr lang="nb-NO"/>
          </a:p>
        </p:txBody>
      </p:sp>
      <p:sp>
        <p:nvSpPr>
          <p:cNvPr id="6" name="Plasshaldar for botntekst 5"/>
          <p:cNvSpPr>
            <a:spLocks noGrp="1"/>
          </p:cNvSpPr>
          <p:nvPr>
            <p:ph type="ftr" sz="quarter" idx="4"/>
          </p:nvPr>
        </p:nvSpPr>
        <p:spPr>
          <a:xfrm>
            <a:off x="0" y="9429750"/>
            <a:ext cx="2946400" cy="496888"/>
          </a:xfrm>
          <a:prstGeom prst="rect">
            <a:avLst/>
          </a:prstGeom>
        </p:spPr>
        <p:txBody>
          <a:bodyPr vert="horz" lIns="91440" tIns="45720" rIns="91440" bIns="45720" rtlCol="0" anchor="b"/>
          <a:lstStyle>
            <a:lvl1pPr algn="l">
              <a:defRPr sz="1200"/>
            </a:lvl1pPr>
          </a:lstStyle>
          <a:p>
            <a:endParaRPr lang="nb-NO"/>
          </a:p>
        </p:txBody>
      </p:sp>
      <p:sp>
        <p:nvSpPr>
          <p:cNvPr id="7" name="Plasshaldar for lysbiletnummer 6"/>
          <p:cNvSpPr>
            <a:spLocks noGrp="1"/>
          </p:cNvSpPr>
          <p:nvPr>
            <p:ph type="sldNum" sz="quarter" idx="5"/>
          </p:nvPr>
        </p:nvSpPr>
        <p:spPr>
          <a:xfrm>
            <a:off x="3849688" y="9429750"/>
            <a:ext cx="2946400" cy="496888"/>
          </a:xfrm>
          <a:prstGeom prst="rect">
            <a:avLst/>
          </a:prstGeom>
        </p:spPr>
        <p:txBody>
          <a:bodyPr vert="horz" lIns="91440" tIns="45720" rIns="91440" bIns="45720" rtlCol="0" anchor="b"/>
          <a:lstStyle>
            <a:lvl1pPr algn="r">
              <a:defRPr sz="1200"/>
            </a:lvl1pPr>
          </a:lstStyle>
          <a:p>
            <a:fld id="{730E38B3-1479-4A6A-8C06-8C4DF17E2619}" type="slidenum">
              <a:rPr lang="nb-NO" smtClean="0"/>
              <a:t>‹#›</a:t>
            </a:fld>
            <a:endParaRPr lang="nb-NO"/>
          </a:p>
        </p:txBody>
      </p:sp>
    </p:spTree>
    <p:extLst>
      <p:ext uri="{BB962C8B-B14F-4D97-AF65-F5344CB8AC3E}">
        <p14:creationId xmlns:p14="http://schemas.microsoft.com/office/powerpoint/2010/main" val="7054117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aldar for lysbilete 1"/>
          <p:cNvSpPr>
            <a:spLocks noGrp="1" noRot="1" noChangeAspect="1"/>
          </p:cNvSpPr>
          <p:nvPr>
            <p:ph type="sldImg"/>
          </p:nvPr>
        </p:nvSpPr>
        <p:spPr/>
      </p:sp>
      <p:sp>
        <p:nvSpPr>
          <p:cNvPr id="3" name="Plasshaldar for notat 2"/>
          <p:cNvSpPr>
            <a:spLocks noGrp="1"/>
          </p:cNvSpPr>
          <p:nvPr>
            <p:ph type="body" idx="1"/>
          </p:nvPr>
        </p:nvSpPr>
        <p:spPr/>
        <p:txBody>
          <a:bodyPr/>
          <a:lstStyle/>
          <a:p>
            <a:endParaRPr lang="nb-NO"/>
          </a:p>
        </p:txBody>
      </p:sp>
      <p:sp>
        <p:nvSpPr>
          <p:cNvPr id="4" name="Plasshaldar for lysbiletnummer 3"/>
          <p:cNvSpPr>
            <a:spLocks noGrp="1"/>
          </p:cNvSpPr>
          <p:nvPr>
            <p:ph type="sldNum" sz="quarter" idx="5"/>
          </p:nvPr>
        </p:nvSpPr>
        <p:spPr/>
        <p:txBody>
          <a:bodyPr/>
          <a:lstStyle/>
          <a:p>
            <a:fld id="{730E38B3-1479-4A6A-8C06-8C4DF17E2619}" type="slidenum">
              <a:rPr lang="nb-NO" smtClean="0"/>
              <a:t>3</a:t>
            </a:fld>
            <a:endParaRPr lang="nb-NO"/>
          </a:p>
        </p:txBody>
      </p:sp>
    </p:spTree>
    <p:extLst>
      <p:ext uri="{BB962C8B-B14F-4D97-AF65-F5344CB8AC3E}">
        <p14:creationId xmlns:p14="http://schemas.microsoft.com/office/powerpoint/2010/main" val="24674460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p:cNvSpPr>
            <a:spLocks noGrp="1"/>
          </p:cNvSpPr>
          <p:nvPr>
            <p:ph type="ctrTitle"/>
          </p:nvPr>
        </p:nvSpPr>
        <p:spPr>
          <a:xfrm>
            <a:off x="514350" y="2840569"/>
            <a:ext cx="5829300" cy="1960033"/>
          </a:xfrm>
        </p:spPr>
        <p:txBody>
          <a:bodyPr/>
          <a:lstStyle/>
          <a:p>
            <a:r>
              <a:rPr lang="nb-NO"/>
              <a:t>Klikk for å redigere tittelstil</a:t>
            </a:r>
            <a:endParaRPr lang="nn-NO"/>
          </a:p>
        </p:txBody>
      </p:sp>
      <p:sp>
        <p:nvSpPr>
          <p:cNvPr id="3" name="Undertittel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b-NO"/>
              <a:t>Klikk for å redigere undertittelstil i malen</a:t>
            </a:r>
            <a:endParaRPr lang="nn-NO"/>
          </a:p>
        </p:txBody>
      </p:sp>
      <p:sp>
        <p:nvSpPr>
          <p:cNvPr id="4" name="Plassholder for dato 3"/>
          <p:cNvSpPr>
            <a:spLocks noGrp="1"/>
          </p:cNvSpPr>
          <p:nvPr>
            <p:ph type="dt" sz="half" idx="10"/>
          </p:nvPr>
        </p:nvSpPr>
        <p:spPr/>
        <p:txBody>
          <a:bodyPr/>
          <a:lstStyle/>
          <a:p>
            <a:fld id="{9F5BC861-F996-45A3-84D8-DE7B18EBEB82}" type="datetimeFigureOut">
              <a:rPr lang="nn-NO" smtClean="0"/>
              <a:t>08.09.2026</a:t>
            </a:fld>
            <a:endParaRPr lang="nn-NO"/>
          </a:p>
        </p:txBody>
      </p:sp>
      <p:sp>
        <p:nvSpPr>
          <p:cNvPr id="5" name="Plassholder for bunntekst 4"/>
          <p:cNvSpPr>
            <a:spLocks noGrp="1"/>
          </p:cNvSpPr>
          <p:nvPr>
            <p:ph type="ftr" sz="quarter" idx="11"/>
          </p:nvPr>
        </p:nvSpPr>
        <p:spPr/>
        <p:txBody>
          <a:bodyPr/>
          <a:lstStyle/>
          <a:p>
            <a:endParaRPr lang="nn-NO"/>
          </a:p>
        </p:txBody>
      </p:sp>
      <p:sp>
        <p:nvSpPr>
          <p:cNvPr id="6" name="Plassholder for lysbildenummer 5"/>
          <p:cNvSpPr>
            <a:spLocks noGrp="1"/>
          </p:cNvSpPr>
          <p:nvPr>
            <p:ph type="sldNum" sz="quarter" idx="12"/>
          </p:nvPr>
        </p:nvSpPr>
        <p:spPr/>
        <p:txBody>
          <a:bodyPr/>
          <a:lstStyle/>
          <a:p>
            <a:fld id="{0DEA3EB2-3E0B-48F3-9D7C-CE8D24874B7E}" type="slidenum">
              <a:rPr lang="nn-NO" smtClean="0"/>
              <a:t>‹#›</a:t>
            </a:fld>
            <a:endParaRPr lang="nn-NO"/>
          </a:p>
        </p:txBody>
      </p:sp>
    </p:spTree>
    <p:extLst>
      <p:ext uri="{BB962C8B-B14F-4D97-AF65-F5344CB8AC3E}">
        <p14:creationId xmlns:p14="http://schemas.microsoft.com/office/powerpoint/2010/main" val="25969850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endParaRPr lang="nn-NO"/>
          </a:p>
        </p:txBody>
      </p:sp>
      <p:sp>
        <p:nvSpPr>
          <p:cNvPr id="3" name="Plassholder for innhold 2"/>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n-NO"/>
          </a:p>
        </p:txBody>
      </p:sp>
      <p:sp>
        <p:nvSpPr>
          <p:cNvPr id="4" name="Plassholder for dato 3"/>
          <p:cNvSpPr>
            <a:spLocks noGrp="1"/>
          </p:cNvSpPr>
          <p:nvPr>
            <p:ph type="dt" sz="half" idx="10"/>
          </p:nvPr>
        </p:nvSpPr>
        <p:spPr/>
        <p:txBody>
          <a:bodyPr/>
          <a:lstStyle/>
          <a:p>
            <a:fld id="{9F5BC861-F996-45A3-84D8-DE7B18EBEB82}" type="datetimeFigureOut">
              <a:rPr lang="nn-NO" smtClean="0"/>
              <a:t>08.09.2026</a:t>
            </a:fld>
            <a:endParaRPr lang="nn-NO"/>
          </a:p>
        </p:txBody>
      </p:sp>
      <p:sp>
        <p:nvSpPr>
          <p:cNvPr id="5" name="Plassholder for bunntekst 4"/>
          <p:cNvSpPr>
            <a:spLocks noGrp="1"/>
          </p:cNvSpPr>
          <p:nvPr>
            <p:ph type="ftr" sz="quarter" idx="11"/>
          </p:nvPr>
        </p:nvSpPr>
        <p:spPr/>
        <p:txBody>
          <a:bodyPr/>
          <a:lstStyle/>
          <a:p>
            <a:endParaRPr lang="nn-NO"/>
          </a:p>
        </p:txBody>
      </p:sp>
      <p:sp>
        <p:nvSpPr>
          <p:cNvPr id="6" name="Plassholder for lysbildenummer 5"/>
          <p:cNvSpPr>
            <a:spLocks noGrp="1"/>
          </p:cNvSpPr>
          <p:nvPr>
            <p:ph type="sldNum" sz="quarter" idx="12"/>
          </p:nvPr>
        </p:nvSpPr>
        <p:spPr/>
        <p:txBody>
          <a:bodyPr/>
          <a:lstStyle/>
          <a:p>
            <a:fld id="{0DEA3EB2-3E0B-48F3-9D7C-CE8D24874B7E}" type="slidenum">
              <a:rPr lang="nn-NO" smtClean="0"/>
              <a:t>‹#›</a:t>
            </a:fld>
            <a:endParaRPr lang="nn-NO"/>
          </a:p>
        </p:txBody>
      </p:sp>
    </p:spTree>
    <p:extLst>
      <p:ext uri="{BB962C8B-B14F-4D97-AF65-F5344CB8AC3E}">
        <p14:creationId xmlns:p14="http://schemas.microsoft.com/office/powerpoint/2010/main" val="31305518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p:cNvSpPr>
            <a:spLocks noGrp="1"/>
          </p:cNvSpPr>
          <p:nvPr>
            <p:ph type="title"/>
          </p:nvPr>
        </p:nvSpPr>
        <p:spPr>
          <a:xfrm>
            <a:off x="541735" y="5875867"/>
            <a:ext cx="5829300" cy="1816100"/>
          </a:xfrm>
        </p:spPr>
        <p:txBody>
          <a:bodyPr anchor="t"/>
          <a:lstStyle>
            <a:lvl1pPr algn="l">
              <a:defRPr sz="4000" b="1" cap="all"/>
            </a:lvl1pPr>
          </a:lstStyle>
          <a:p>
            <a:r>
              <a:rPr lang="nb-NO"/>
              <a:t>Klikk for å redigere tittelstil</a:t>
            </a:r>
            <a:endParaRPr lang="nn-NO"/>
          </a:p>
        </p:txBody>
      </p:sp>
      <p:sp>
        <p:nvSpPr>
          <p:cNvPr id="3" name="Plassholder for tekst 2"/>
          <p:cNvSpPr>
            <a:spLocks noGrp="1"/>
          </p:cNvSpPr>
          <p:nvPr>
            <p:ph type="body" idx="1"/>
          </p:nvPr>
        </p:nvSpPr>
        <p:spPr>
          <a:xfrm>
            <a:off x="541735" y="3875619"/>
            <a:ext cx="5829300" cy="2000249"/>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b-NO"/>
              <a:t>Klikk for å redigere tekststiler i malen</a:t>
            </a:r>
          </a:p>
        </p:txBody>
      </p:sp>
      <p:sp>
        <p:nvSpPr>
          <p:cNvPr id="4" name="Plassholder for dato 3"/>
          <p:cNvSpPr>
            <a:spLocks noGrp="1"/>
          </p:cNvSpPr>
          <p:nvPr>
            <p:ph type="dt" sz="half" idx="10"/>
          </p:nvPr>
        </p:nvSpPr>
        <p:spPr/>
        <p:txBody>
          <a:bodyPr/>
          <a:lstStyle/>
          <a:p>
            <a:fld id="{9F5BC861-F996-45A3-84D8-DE7B18EBEB82}" type="datetimeFigureOut">
              <a:rPr lang="nn-NO" smtClean="0"/>
              <a:t>08.09.2026</a:t>
            </a:fld>
            <a:endParaRPr lang="nn-NO"/>
          </a:p>
        </p:txBody>
      </p:sp>
      <p:sp>
        <p:nvSpPr>
          <p:cNvPr id="5" name="Plassholder for bunntekst 4"/>
          <p:cNvSpPr>
            <a:spLocks noGrp="1"/>
          </p:cNvSpPr>
          <p:nvPr>
            <p:ph type="ftr" sz="quarter" idx="11"/>
          </p:nvPr>
        </p:nvSpPr>
        <p:spPr/>
        <p:txBody>
          <a:bodyPr/>
          <a:lstStyle/>
          <a:p>
            <a:endParaRPr lang="nn-NO"/>
          </a:p>
        </p:txBody>
      </p:sp>
      <p:sp>
        <p:nvSpPr>
          <p:cNvPr id="6" name="Plassholder for lysbildenummer 5"/>
          <p:cNvSpPr>
            <a:spLocks noGrp="1"/>
          </p:cNvSpPr>
          <p:nvPr>
            <p:ph type="sldNum" sz="quarter" idx="12"/>
          </p:nvPr>
        </p:nvSpPr>
        <p:spPr/>
        <p:txBody>
          <a:bodyPr/>
          <a:lstStyle/>
          <a:p>
            <a:fld id="{0DEA3EB2-3E0B-48F3-9D7C-CE8D24874B7E}" type="slidenum">
              <a:rPr lang="nn-NO" smtClean="0"/>
              <a:t>‹#›</a:t>
            </a:fld>
            <a:endParaRPr lang="nn-NO"/>
          </a:p>
        </p:txBody>
      </p:sp>
    </p:spTree>
    <p:extLst>
      <p:ext uri="{BB962C8B-B14F-4D97-AF65-F5344CB8AC3E}">
        <p14:creationId xmlns:p14="http://schemas.microsoft.com/office/powerpoint/2010/main" val="36787658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endParaRPr lang="nn-NO"/>
          </a:p>
        </p:txBody>
      </p:sp>
      <p:sp>
        <p:nvSpPr>
          <p:cNvPr id="3" name="Plassholder for innhold 2"/>
          <p:cNvSpPr>
            <a:spLocks noGrp="1"/>
          </p:cNvSpPr>
          <p:nvPr>
            <p:ph sz="half" idx="1"/>
          </p:nvPr>
        </p:nvSpPr>
        <p:spPr>
          <a:xfrm>
            <a:off x="257177" y="2844801"/>
            <a:ext cx="2257425" cy="804545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n-NO"/>
          </a:p>
        </p:txBody>
      </p:sp>
      <p:sp>
        <p:nvSpPr>
          <p:cNvPr id="4" name="Plassholder for innhold 3"/>
          <p:cNvSpPr>
            <a:spLocks noGrp="1"/>
          </p:cNvSpPr>
          <p:nvPr>
            <p:ph sz="half" idx="2"/>
          </p:nvPr>
        </p:nvSpPr>
        <p:spPr>
          <a:xfrm>
            <a:off x="2628902" y="2844801"/>
            <a:ext cx="2257425" cy="804545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n-NO"/>
          </a:p>
        </p:txBody>
      </p:sp>
      <p:sp>
        <p:nvSpPr>
          <p:cNvPr id="5" name="Plassholder for dato 4"/>
          <p:cNvSpPr>
            <a:spLocks noGrp="1"/>
          </p:cNvSpPr>
          <p:nvPr>
            <p:ph type="dt" sz="half" idx="10"/>
          </p:nvPr>
        </p:nvSpPr>
        <p:spPr/>
        <p:txBody>
          <a:bodyPr/>
          <a:lstStyle/>
          <a:p>
            <a:fld id="{9F5BC861-F996-45A3-84D8-DE7B18EBEB82}" type="datetimeFigureOut">
              <a:rPr lang="nn-NO" smtClean="0"/>
              <a:t>08.09.2026</a:t>
            </a:fld>
            <a:endParaRPr lang="nn-NO"/>
          </a:p>
        </p:txBody>
      </p:sp>
      <p:sp>
        <p:nvSpPr>
          <p:cNvPr id="6" name="Plassholder for bunntekst 5"/>
          <p:cNvSpPr>
            <a:spLocks noGrp="1"/>
          </p:cNvSpPr>
          <p:nvPr>
            <p:ph type="ftr" sz="quarter" idx="11"/>
          </p:nvPr>
        </p:nvSpPr>
        <p:spPr/>
        <p:txBody>
          <a:bodyPr/>
          <a:lstStyle/>
          <a:p>
            <a:endParaRPr lang="nn-NO"/>
          </a:p>
        </p:txBody>
      </p:sp>
      <p:sp>
        <p:nvSpPr>
          <p:cNvPr id="7" name="Plassholder for lysbildenummer 6"/>
          <p:cNvSpPr>
            <a:spLocks noGrp="1"/>
          </p:cNvSpPr>
          <p:nvPr>
            <p:ph type="sldNum" sz="quarter" idx="12"/>
          </p:nvPr>
        </p:nvSpPr>
        <p:spPr/>
        <p:txBody>
          <a:bodyPr/>
          <a:lstStyle/>
          <a:p>
            <a:fld id="{0DEA3EB2-3E0B-48F3-9D7C-CE8D24874B7E}" type="slidenum">
              <a:rPr lang="nn-NO" smtClean="0"/>
              <a:t>‹#›</a:t>
            </a:fld>
            <a:endParaRPr lang="nn-NO"/>
          </a:p>
        </p:txBody>
      </p:sp>
    </p:spTree>
    <p:extLst>
      <p:ext uri="{BB962C8B-B14F-4D97-AF65-F5344CB8AC3E}">
        <p14:creationId xmlns:p14="http://schemas.microsoft.com/office/powerpoint/2010/main" val="10119377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p:cNvSpPr>
            <a:spLocks noGrp="1"/>
          </p:cNvSpPr>
          <p:nvPr>
            <p:ph type="title"/>
          </p:nvPr>
        </p:nvSpPr>
        <p:spPr>
          <a:xfrm>
            <a:off x="342900" y="366184"/>
            <a:ext cx="6172200" cy="1524000"/>
          </a:xfrm>
        </p:spPr>
        <p:txBody>
          <a:bodyPr/>
          <a:lstStyle>
            <a:lvl1pPr>
              <a:defRPr/>
            </a:lvl1pPr>
          </a:lstStyle>
          <a:p>
            <a:r>
              <a:rPr lang="nb-NO"/>
              <a:t>Klikk for å redigere tittelstil</a:t>
            </a:r>
            <a:endParaRPr lang="nn-NO"/>
          </a:p>
        </p:txBody>
      </p:sp>
      <p:sp>
        <p:nvSpPr>
          <p:cNvPr id="3" name="Plassholder for tekst 2"/>
          <p:cNvSpPr>
            <a:spLocks noGrp="1"/>
          </p:cNvSpPr>
          <p:nvPr>
            <p:ph type="body" idx="1"/>
          </p:nvPr>
        </p:nvSpPr>
        <p:spPr>
          <a:xfrm>
            <a:off x="342900" y="2046818"/>
            <a:ext cx="303014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Plassholder for innhold 3"/>
          <p:cNvSpPr>
            <a:spLocks noGrp="1"/>
          </p:cNvSpPr>
          <p:nvPr>
            <p:ph sz="half" idx="2"/>
          </p:nvPr>
        </p:nvSpPr>
        <p:spPr>
          <a:xfrm>
            <a:off x="342900" y="2899833"/>
            <a:ext cx="303014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n-NO"/>
          </a:p>
        </p:txBody>
      </p:sp>
      <p:sp>
        <p:nvSpPr>
          <p:cNvPr id="5" name="Plassholder for tekst 4"/>
          <p:cNvSpPr>
            <a:spLocks noGrp="1"/>
          </p:cNvSpPr>
          <p:nvPr>
            <p:ph type="body" sz="quarter" idx="3"/>
          </p:nvPr>
        </p:nvSpPr>
        <p:spPr>
          <a:xfrm>
            <a:off x="3483771" y="2046818"/>
            <a:ext cx="303133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Plassholder for innhold 5"/>
          <p:cNvSpPr>
            <a:spLocks noGrp="1"/>
          </p:cNvSpPr>
          <p:nvPr>
            <p:ph sz="quarter" idx="4"/>
          </p:nvPr>
        </p:nvSpPr>
        <p:spPr>
          <a:xfrm>
            <a:off x="3483771" y="2899833"/>
            <a:ext cx="303133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n-NO"/>
          </a:p>
        </p:txBody>
      </p:sp>
      <p:sp>
        <p:nvSpPr>
          <p:cNvPr id="7" name="Plassholder for dato 6"/>
          <p:cNvSpPr>
            <a:spLocks noGrp="1"/>
          </p:cNvSpPr>
          <p:nvPr>
            <p:ph type="dt" sz="half" idx="10"/>
          </p:nvPr>
        </p:nvSpPr>
        <p:spPr/>
        <p:txBody>
          <a:bodyPr/>
          <a:lstStyle/>
          <a:p>
            <a:fld id="{9F5BC861-F996-45A3-84D8-DE7B18EBEB82}" type="datetimeFigureOut">
              <a:rPr lang="nn-NO" smtClean="0"/>
              <a:t>08.09.2026</a:t>
            </a:fld>
            <a:endParaRPr lang="nn-NO"/>
          </a:p>
        </p:txBody>
      </p:sp>
      <p:sp>
        <p:nvSpPr>
          <p:cNvPr id="8" name="Plassholder for bunntekst 7"/>
          <p:cNvSpPr>
            <a:spLocks noGrp="1"/>
          </p:cNvSpPr>
          <p:nvPr>
            <p:ph type="ftr" sz="quarter" idx="11"/>
          </p:nvPr>
        </p:nvSpPr>
        <p:spPr/>
        <p:txBody>
          <a:bodyPr/>
          <a:lstStyle/>
          <a:p>
            <a:endParaRPr lang="nn-NO"/>
          </a:p>
        </p:txBody>
      </p:sp>
      <p:sp>
        <p:nvSpPr>
          <p:cNvPr id="9" name="Plassholder for lysbildenummer 8"/>
          <p:cNvSpPr>
            <a:spLocks noGrp="1"/>
          </p:cNvSpPr>
          <p:nvPr>
            <p:ph type="sldNum" sz="quarter" idx="12"/>
          </p:nvPr>
        </p:nvSpPr>
        <p:spPr/>
        <p:txBody>
          <a:bodyPr/>
          <a:lstStyle/>
          <a:p>
            <a:fld id="{0DEA3EB2-3E0B-48F3-9D7C-CE8D24874B7E}" type="slidenum">
              <a:rPr lang="nn-NO" smtClean="0"/>
              <a:t>‹#›</a:t>
            </a:fld>
            <a:endParaRPr lang="nn-NO"/>
          </a:p>
        </p:txBody>
      </p:sp>
    </p:spTree>
    <p:extLst>
      <p:ext uri="{BB962C8B-B14F-4D97-AF65-F5344CB8AC3E}">
        <p14:creationId xmlns:p14="http://schemas.microsoft.com/office/powerpoint/2010/main" val="34040764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endParaRPr lang="nn-NO"/>
          </a:p>
        </p:txBody>
      </p:sp>
      <p:sp>
        <p:nvSpPr>
          <p:cNvPr id="3" name="Plassholder for dato 2"/>
          <p:cNvSpPr>
            <a:spLocks noGrp="1"/>
          </p:cNvSpPr>
          <p:nvPr>
            <p:ph type="dt" sz="half" idx="10"/>
          </p:nvPr>
        </p:nvSpPr>
        <p:spPr/>
        <p:txBody>
          <a:bodyPr/>
          <a:lstStyle/>
          <a:p>
            <a:fld id="{9F5BC861-F996-45A3-84D8-DE7B18EBEB82}" type="datetimeFigureOut">
              <a:rPr lang="nn-NO" smtClean="0"/>
              <a:t>08.09.2026</a:t>
            </a:fld>
            <a:endParaRPr lang="nn-NO"/>
          </a:p>
        </p:txBody>
      </p:sp>
      <p:sp>
        <p:nvSpPr>
          <p:cNvPr id="4" name="Plassholder for bunntekst 3"/>
          <p:cNvSpPr>
            <a:spLocks noGrp="1"/>
          </p:cNvSpPr>
          <p:nvPr>
            <p:ph type="ftr" sz="quarter" idx="11"/>
          </p:nvPr>
        </p:nvSpPr>
        <p:spPr/>
        <p:txBody>
          <a:bodyPr/>
          <a:lstStyle/>
          <a:p>
            <a:endParaRPr lang="nn-NO"/>
          </a:p>
        </p:txBody>
      </p:sp>
      <p:sp>
        <p:nvSpPr>
          <p:cNvPr id="5" name="Plassholder for lysbildenummer 4"/>
          <p:cNvSpPr>
            <a:spLocks noGrp="1"/>
          </p:cNvSpPr>
          <p:nvPr>
            <p:ph type="sldNum" sz="quarter" idx="12"/>
          </p:nvPr>
        </p:nvSpPr>
        <p:spPr/>
        <p:txBody>
          <a:bodyPr/>
          <a:lstStyle/>
          <a:p>
            <a:fld id="{0DEA3EB2-3E0B-48F3-9D7C-CE8D24874B7E}" type="slidenum">
              <a:rPr lang="nn-NO" smtClean="0"/>
              <a:t>‹#›</a:t>
            </a:fld>
            <a:endParaRPr lang="nn-NO"/>
          </a:p>
        </p:txBody>
      </p:sp>
    </p:spTree>
    <p:extLst>
      <p:ext uri="{BB962C8B-B14F-4D97-AF65-F5344CB8AC3E}">
        <p14:creationId xmlns:p14="http://schemas.microsoft.com/office/powerpoint/2010/main" val="14358497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fld id="{9F5BC861-F996-45A3-84D8-DE7B18EBEB82}" type="datetimeFigureOut">
              <a:rPr lang="nn-NO" smtClean="0"/>
              <a:t>08.09.2026</a:t>
            </a:fld>
            <a:endParaRPr lang="nn-NO"/>
          </a:p>
        </p:txBody>
      </p:sp>
      <p:sp>
        <p:nvSpPr>
          <p:cNvPr id="3" name="Plassholder for bunntekst 2"/>
          <p:cNvSpPr>
            <a:spLocks noGrp="1"/>
          </p:cNvSpPr>
          <p:nvPr>
            <p:ph type="ftr" sz="quarter" idx="11"/>
          </p:nvPr>
        </p:nvSpPr>
        <p:spPr/>
        <p:txBody>
          <a:bodyPr/>
          <a:lstStyle/>
          <a:p>
            <a:endParaRPr lang="nn-NO"/>
          </a:p>
        </p:txBody>
      </p:sp>
      <p:sp>
        <p:nvSpPr>
          <p:cNvPr id="4" name="Plassholder for lysbildenummer 3"/>
          <p:cNvSpPr>
            <a:spLocks noGrp="1"/>
          </p:cNvSpPr>
          <p:nvPr>
            <p:ph type="sldNum" sz="quarter" idx="12"/>
          </p:nvPr>
        </p:nvSpPr>
        <p:spPr/>
        <p:txBody>
          <a:bodyPr/>
          <a:lstStyle/>
          <a:p>
            <a:fld id="{0DEA3EB2-3E0B-48F3-9D7C-CE8D24874B7E}" type="slidenum">
              <a:rPr lang="nn-NO" smtClean="0"/>
              <a:t>‹#›</a:t>
            </a:fld>
            <a:endParaRPr lang="nn-NO"/>
          </a:p>
        </p:txBody>
      </p:sp>
    </p:spTree>
    <p:extLst>
      <p:ext uri="{BB962C8B-B14F-4D97-AF65-F5344CB8AC3E}">
        <p14:creationId xmlns:p14="http://schemas.microsoft.com/office/powerpoint/2010/main" val="40729716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342902" y="364068"/>
            <a:ext cx="2256235" cy="1549400"/>
          </a:xfrm>
        </p:spPr>
        <p:txBody>
          <a:bodyPr anchor="b"/>
          <a:lstStyle>
            <a:lvl1pPr algn="l">
              <a:defRPr sz="2000" b="1"/>
            </a:lvl1pPr>
          </a:lstStyle>
          <a:p>
            <a:r>
              <a:rPr lang="nb-NO"/>
              <a:t>Klikk for å redigere tittelstil</a:t>
            </a:r>
            <a:endParaRPr lang="nn-NO"/>
          </a:p>
        </p:txBody>
      </p:sp>
      <p:sp>
        <p:nvSpPr>
          <p:cNvPr id="3" name="Plassholder for innhold 2"/>
          <p:cNvSpPr>
            <a:spLocks noGrp="1"/>
          </p:cNvSpPr>
          <p:nvPr>
            <p:ph idx="1"/>
          </p:nvPr>
        </p:nvSpPr>
        <p:spPr>
          <a:xfrm>
            <a:off x="2681289" y="364068"/>
            <a:ext cx="3833813" cy="780415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n-NO"/>
          </a:p>
        </p:txBody>
      </p:sp>
      <p:sp>
        <p:nvSpPr>
          <p:cNvPr id="4" name="Plassholder for tekst 3"/>
          <p:cNvSpPr>
            <a:spLocks noGrp="1"/>
          </p:cNvSpPr>
          <p:nvPr>
            <p:ph type="body" sz="half" idx="2"/>
          </p:nvPr>
        </p:nvSpPr>
        <p:spPr>
          <a:xfrm>
            <a:off x="342902" y="1913467"/>
            <a:ext cx="2256235" cy="625475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
        <p:nvSpPr>
          <p:cNvPr id="5" name="Plassholder for dato 4"/>
          <p:cNvSpPr>
            <a:spLocks noGrp="1"/>
          </p:cNvSpPr>
          <p:nvPr>
            <p:ph type="dt" sz="half" idx="10"/>
          </p:nvPr>
        </p:nvSpPr>
        <p:spPr/>
        <p:txBody>
          <a:bodyPr/>
          <a:lstStyle/>
          <a:p>
            <a:fld id="{9F5BC861-F996-45A3-84D8-DE7B18EBEB82}" type="datetimeFigureOut">
              <a:rPr lang="nn-NO" smtClean="0"/>
              <a:t>08.09.2026</a:t>
            </a:fld>
            <a:endParaRPr lang="nn-NO"/>
          </a:p>
        </p:txBody>
      </p:sp>
      <p:sp>
        <p:nvSpPr>
          <p:cNvPr id="6" name="Plassholder for bunntekst 5"/>
          <p:cNvSpPr>
            <a:spLocks noGrp="1"/>
          </p:cNvSpPr>
          <p:nvPr>
            <p:ph type="ftr" sz="quarter" idx="11"/>
          </p:nvPr>
        </p:nvSpPr>
        <p:spPr/>
        <p:txBody>
          <a:bodyPr/>
          <a:lstStyle/>
          <a:p>
            <a:endParaRPr lang="nn-NO"/>
          </a:p>
        </p:txBody>
      </p:sp>
      <p:sp>
        <p:nvSpPr>
          <p:cNvPr id="7" name="Plassholder for lysbildenummer 6"/>
          <p:cNvSpPr>
            <a:spLocks noGrp="1"/>
          </p:cNvSpPr>
          <p:nvPr>
            <p:ph type="sldNum" sz="quarter" idx="12"/>
          </p:nvPr>
        </p:nvSpPr>
        <p:spPr/>
        <p:txBody>
          <a:bodyPr/>
          <a:lstStyle/>
          <a:p>
            <a:fld id="{0DEA3EB2-3E0B-48F3-9D7C-CE8D24874B7E}" type="slidenum">
              <a:rPr lang="nn-NO" smtClean="0"/>
              <a:t>‹#›</a:t>
            </a:fld>
            <a:endParaRPr lang="nn-NO"/>
          </a:p>
        </p:txBody>
      </p:sp>
    </p:spTree>
    <p:extLst>
      <p:ext uri="{BB962C8B-B14F-4D97-AF65-F5344CB8AC3E}">
        <p14:creationId xmlns:p14="http://schemas.microsoft.com/office/powerpoint/2010/main" val="37857506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p:cNvSpPr>
            <a:spLocks noGrp="1"/>
          </p:cNvSpPr>
          <p:nvPr>
            <p:ph type="title"/>
          </p:nvPr>
        </p:nvSpPr>
        <p:spPr>
          <a:xfrm>
            <a:off x="1344216" y="6400801"/>
            <a:ext cx="4114800" cy="755651"/>
          </a:xfrm>
        </p:spPr>
        <p:txBody>
          <a:bodyPr anchor="b"/>
          <a:lstStyle>
            <a:lvl1pPr algn="l">
              <a:defRPr sz="2000" b="1"/>
            </a:lvl1pPr>
          </a:lstStyle>
          <a:p>
            <a:r>
              <a:rPr lang="nb-NO"/>
              <a:t>Klikk for å redigere tittelstil</a:t>
            </a:r>
            <a:endParaRPr lang="nn-NO"/>
          </a:p>
        </p:txBody>
      </p:sp>
      <p:sp>
        <p:nvSpPr>
          <p:cNvPr id="3" name="Plassholder for bilde 2"/>
          <p:cNvSpPr>
            <a:spLocks noGrp="1"/>
          </p:cNvSpPr>
          <p:nvPr>
            <p:ph type="pic" idx="1"/>
          </p:nvPr>
        </p:nvSpPr>
        <p:spPr>
          <a:xfrm>
            <a:off x="1344216" y="817033"/>
            <a:ext cx="41148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n-NO"/>
          </a:p>
        </p:txBody>
      </p:sp>
      <p:sp>
        <p:nvSpPr>
          <p:cNvPr id="4" name="Plassholder for tekst 3"/>
          <p:cNvSpPr>
            <a:spLocks noGrp="1"/>
          </p:cNvSpPr>
          <p:nvPr>
            <p:ph type="body" sz="half" idx="2"/>
          </p:nvPr>
        </p:nvSpPr>
        <p:spPr>
          <a:xfrm>
            <a:off x="1344216" y="7156452"/>
            <a:ext cx="4114800" cy="107314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
        <p:nvSpPr>
          <p:cNvPr id="5" name="Plassholder for dato 4"/>
          <p:cNvSpPr>
            <a:spLocks noGrp="1"/>
          </p:cNvSpPr>
          <p:nvPr>
            <p:ph type="dt" sz="half" idx="10"/>
          </p:nvPr>
        </p:nvSpPr>
        <p:spPr/>
        <p:txBody>
          <a:bodyPr/>
          <a:lstStyle/>
          <a:p>
            <a:fld id="{9F5BC861-F996-45A3-84D8-DE7B18EBEB82}" type="datetimeFigureOut">
              <a:rPr lang="nn-NO" smtClean="0"/>
              <a:t>08.09.2026</a:t>
            </a:fld>
            <a:endParaRPr lang="nn-NO"/>
          </a:p>
        </p:txBody>
      </p:sp>
      <p:sp>
        <p:nvSpPr>
          <p:cNvPr id="6" name="Plassholder for bunntekst 5"/>
          <p:cNvSpPr>
            <a:spLocks noGrp="1"/>
          </p:cNvSpPr>
          <p:nvPr>
            <p:ph type="ftr" sz="quarter" idx="11"/>
          </p:nvPr>
        </p:nvSpPr>
        <p:spPr/>
        <p:txBody>
          <a:bodyPr/>
          <a:lstStyle/>
          <a:p>
            <a:endParaRPr lang="nn-NO"/>
          </a:p>
        </p:txBody>
      </p:sp>
      <p:sp>
        <p:nvSpPr>
          <p:cNvPr id="7" name="Plassholder for lysbildenummer 6"/>
          <p:cNvSpPr>
            <a:spLocks noGrp="1"/>
          </p:cNvSpPr>
          <p:nvPr>
            <p:ph type="sldNum" sz="quarter" idx="12"/>
          </p:nvPr>
        </p:nvSpPr>
        <p:spPr/>
        <p:txBody>
          <a:bodyPr/>
          <a:lstStyle/>
          <a:p>
            <a:fld id="{0DEA3EB2-3E0B-48F3-9D7C-CE8D24874B7E}" type="slidenum">
              <a:rPr lang="nn-NO" smtClean="0"/>
              <a:t>‹#›</a:t>
            </a:fld>
            <a:endParaRPr lang="nn-NO"/>
          </a:p>
        </p:txBody>
      </p:sp>
    </p:spTree>
    <p:extLst>
      <p:ext uri="{BB962C8B-B14F-4D97-AF65-F5344CB8AC3E}">
        <p14:creationId xmlns:p14="http://schemas.microsoft.com/office/powerpoint/2010/main" val="17436660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endParaRPr lang="nn-NO"/>
          </a:p>
        </p:txBody>
      </p:sp>
      <p:sp>
        <p:nvSpPr>
          <p:cNvPr id="3" name="Plassholder for loddrett tekst 2"/>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n-NO"/>
          </a:p>
        </p:txBody>
      </p:sp>
      <p:sp>
        <p:nvSpPr>
          <p:cNvPr id="4" name="Plassholder for dato 3"/>
          <p:cNvSpPr>
            <a:spLocks noGrp="1"/>
          </p:cNvSpPr>
          <p:nvPr>
            <p:ph type="dt" sz="half" idx="10"/>
          </p:nvPr>
        </p:nvSpPr>
        <p:spPr/>
        <p:txBody>
          <a:bodyPr/>
          <a:lstStyle/>
          <a:p>
            <a:fld id="{9F5BC861-F996-45A3-84D8-DE7B18EBEB82}" type="datetimeFigureOut">
              <a:rPr lang="nn-NO" smtClean="0"/>
              <a:t>08.09.2026</a:t>
            </a:fld>
            <a:endParaRPr lang="nn-NO"/>
          </a:p>
        </p:txBody>
      </p:sp>
      <p:sp>
        <p:nvSpPr>
          <p:cNvPr id="5" name="Plassholder for bunntekst 4"/>
          <p:cNvSpPr>
            <a:spLocks noGrp="1"/>
          </p:cNvSpPr>
          <p:nvPr>
            <p:ph type="ftr" sz="quarter" idx="11"/>
          </p:nvPr>
        </p:nvSpPr>
        <p:spPr/>
        <p:txBody>
          <a:bodyPr/>
          <a:lstStyle/>
          <a:p>
            <a:endParaRPr lang="nn-NO"/>
          </a:p>
        </p:txBody>
      </p:sp>
      <p:sp>
        <p:nvSpPr>
          <p:cNvPr id="6" name="Plassholder for lysbildenummer 5"/>
          <p:cNvSpPr>
            <a:spLocks noGrp="1"/>
          </p:cNvSpPr>
          <p:nvPr>
            <p:ph type="sldNum" sz="quarter" idx="12"/>
          </p:nvPr>
        </p:nvSpPr>
        <p:spPr/>
        <p:txBody>
          <a:bodyPr/>
          <a:lstStyle/>
          <a:p>
            <a:fld id="{0DEA3EB2-3E0B-48F3-9D7C-CE8D24874B7E}" type="slidenum">
              <a:rPr lang="nn-NO" smtClean="0"/>
              <a:t>‹#›</a:t>
            </a:fld>
            <a:endParaRPr lang="nn-NO"/>
          </a:p>
        </p:txBody>
      </p:sp>
    </p:spTree>
    <p:extLst>
      <p:ext uri="{BB962C8B-B14F-4D97-AF65-F5344CB8AC3E}">
        <p14:creationId xmlns:p14="http://schemas.microsoft.com/office/powerpoint/2010/main" val="21585120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p:cNvSpPr>
            <a:spLocks noGrp="1"/>
          </p:cNvSpPr>
          <p:nvPr>
            <p:ph type="title" orient="vert"/>
          </p:nvPr>
        </p:nvSpPr>
        <p:spPr>
          <a:xfrm>
            <a:off x="3729037" y="488952"/>
            <a:ext cx="1157288" cy="10401300"/>
          </a:xfrm>
        </p:spPr>
        <p:txBody>
          <a:bodyPr vert="eaVert"/>
          <a:lstStyle/>
          <a:p>
            <a:r>
              <a:rPr lang="nb-NO"/>
              <a:t>Klikk for å redigere tittelstil</a:t>
            </a:r>
            <a:endParaRPr lang="nn-NO"/>
          </a:p>
        </p:txBody>
      </p:sp>
      <p:sp>
        <p:nvSpPr>
          <p:cNvPr id="3" name="Plassholder for loddrett tekst 2"/>
          <p:cNvSpPr>
            <a:spLocks noGrp="1"/>
          </p:cNvSpPr>
          <p:nvPr>
            <p:ph type="body" orient="vert" idx="1"/>
          </p:nvPr>
        </p:nvSpPr>
        <p:spPr>
          <a:xfrm>
            <a:off x="257176" y="488952"/>
            <a:ext cx="3357563" cy="10401300"/>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n-NO"/>
          </a:p>
        </p:txBody>
      </p:sp>
      <p:sp>
        <p:nvSpPr>
          <p:cNvPr id="4" name="Plassholder for dato 3"/>
          <p:cNvSpPr>
            <a:spLocks noGrp="1"/>
          </p:cNvSpPr>
          <p:nvPr>
            <p:ph type="dt" sz="half" idx="10"/>
          </p:nvPr>
        </p:nvSpPr>
        <p:spPr/>
        <p:txBody>
          <a:bodyPr/>
          <a:lstStyle/>
          <a:p>
            <a:fld id="{9F5BC861-F996-45A3-84D8-DE7B18EBEB82}" type="datetimeFigureOut">
              <a:rPr lang="nn-NO" smtClean="0"/>
              <a:t>08.09.2026</a:t>
            </a:fld>
            <a:endParaRPr lang="nn-NO"/>
          </a:p>
        </p:txBody>
      </p:sp>
      <p:sp>
        <p:nvSpPr>
          <p:cNvPr id="5" name="Plassholder for bunntekst 4"/>
          <p:cNvSpPr>
            <a:spLocks noGrp="1"/>
          </p:cNvSpPr>
          <p:nvPr>
            <p:ph type="ftr" sz="quarter" idx="11"/>
          </p:nvPr>
        </p:nvSpPr>
        <p:spPr/>
        <p:txBody>
          <a:bodyPr/>
          <a:lstStyle/>
          <a:p>
            <a:endParaRPr lang="nn-NO"/>
          </a:p>
        </p:txBody>
      </p:sp>
      <p:sp>
        <p:nvSpPr>
          <p:cNvPr id="6" name="Plassholder for lysbildenummer 5"/>
          <p:cNvSpPr>
            <a:spLocks noGrp="1"/>
          </p:cNvSpPr>
          <p:nvPr>
            <p:ph type="sldNum" sz="quarter" idx="12"/>
          </p:nvPr>
        </p:nvSpPr>
        <p:spPr/>
        <p:txBody>
          <a:bodyPr/>
          <a:lstStyle/>
          <a:p>
            <a:fld id="{0DEA3EB2-3E0B-48F3-9D7C-CE8D24874B7E}" type="slidenum">
              <a:rPr lang="nn-NO" smtClean="0"/>
              <a:t>‹#›</a:t>
            </a:fld>
            <a:endParaRPr lang="nn-NO"/>
          </a:p>
        </p:txBody>
      </p:sp>
    </p:spTree>
    <p:extLst>
      <p:ext uri="{BB962C8B-B14F-4D97-AF65-F5344CB8AC3E}">
        <p14:creationId xmlns:p14="http://schemas.microsoft.com/office/powerpoint/2010/main" val="268028233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tellysbilde">
    <p:spTree>
      <p:nvGrpSpPr>
        <p:cNvPr id="1" name=""/>
        <p:cNvGrpSpPr/>
        <p:nvPr/>
      </p:nvGrpSpPr>
      <p:grpSpPr>
        <a:xfrm>
          <a:off x="0" y="0"/>
          <a:ext cx="0" cy="0"/>
          <a:chOff x="0" y="0"/>
          <a:chExt cx="0" cy="0"/>
        </a:xfrm>
      </p:grpSpPr>
      <p:sp>
        <p:nvSpPr>
          <p:cNvPr id="16" name="Ellipse 15">
            <a:extLst>
              <a:ext uri="{FF2B5EF4-FFF2-40B4-BE49-F238E27FC236}">
                <a16:creationId xmlns:a16="http://schemas.microsoft.com/office/drawing/2014/main" id="{B2E1DAF7-DA2C-4EF9-BC15-36044860A2E4}"/>
              </a:ext>
            </a:extLst>
          </p:cNvPr>
          <p:cNvSpPr/>
          <p:nvPr userDrawn="1"/>
        </p:nvSpPr>
        <p:spPr>
          <a:xfrm>
            <a:off x="-1260000" y="-1163077"/>
            <a:ext cx="2520000" cy="2326154"/>
          </a:xfrm>
          <a:prstGeom prst="ellipse">
            <a:avLst/>
          </a:prstGeom>
          <a:solidFill>
            <a:srgbClr val="CFD6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662"/>
          </a:p>
        </p:txBody>
      </p:sp>
      <p:sp>
        <p:nvSpPr>
          <p:cNvPr id="18" name="Plasshaldar for bilete 17">
            <a:extLst>
              <a:ext uri="{FF2B5EF4-FFF2-40B4-BE49-F238E27FC236}">
                <a16:creationId xmlns:a16="http://schemas.microsoft.com/office/drawing/2014/main" id="{7267285A-914A-4CE6-B91D-A380B50D583A}"/>
              </a:ext>
            </a:extLst>
          </p:cNvPr>
          <p:cNvSpPr>
            <a:spLocks noGrp="1"/>
          </p:cNvSpPr>
          <p:nvPr>
            <p:ph type="pic" sz="quarter" idx="13"/>
          </p:nvPr>
        </p:nvSpPr>
        <p:spPr>
          <a:xfrm>
            <a:off x="0" y="2511465"/>
            <a:ext cx="6858000" cy="5318087"/>
          </a:xfrm>
        </p:spPr>
        <p:txBody>
          <a:bodyPr/>
          <a:lstStyle/>
          <a:p>
            <a:endParaRPr lang="nb-NO"/>
          </a:p>
        </p:txBody>
      </p:sp>
      <p:sp>
        <p:nvSpPr>
          <p:cNvPr id="20" name="Plasshaldar for tekst 19">
            <a:extLst>
              <a:ext uri="{FF2B5EF4-FFF2-40B4-BE49-F238E27FC236}">
                <a16:creationId xmlns:a16="http://schemas.microsoft.com/office/drawing/2014/main" id="{D447170B-7E11-495C-B027-A2BE31A3E748}"/>
              </a:ext>
            </a:extLst>
          </p:cNvPr>
          <p:cNvSpPr>
            <a:spLocks noGrp="1"/>
          </p:cNvSpPr>
          <p:nvPr>
            <p:ph type="body" sz="quarter" idx="14" hasCustomPrompt="1"/>
          </p:nvPr>
        </p:nvSpPr>
        <p:spPr>
          <a:xfrm>
            <a:off x="487026" y="1361912"/>
            <a:ext cx="4104878" cy="531751"/>
          </a:xfrm>
        </p:spPr>
        <p:txBody>
          <a:bodyPr>
            <a:noAutofit/>
          </a:bodyPr>
          <a:lstStyle>
            <a:lvl1pPr marL="0" indent="0">
              <a:buNone/>
              <a:defRPr sz="2954"/>
            </a:lvl1pPr>
          </a:lstStyle>
          <a:p>
            <a:pPr lvl="0"/>
            <a:r>
              <a:rPr lang="nn-NO"/>
              <a:t>Tittel</a:t>
            </a:r>
          </a:p>
        </p:txBody>
      </p:sp>
      <p:sp>
        <p:nvSpPr>
          <p:cNvPr id="21" name="Rektangel 20">
            <a:extLst>
              <a:ext uri="{FF2B5EF4-FFF2-40B4-BE49-F238E27FC236}">
                <a16:creationId xmlns:a16="http://schemas.microsoft.com/office/drawing/2014/main" id="{58DD7C1B-29D6-4C08-827E-30EB9E41D424}"/>
              </a:ext>
            </a:extLst>
          </p:cNvPr>
          <p:cNvSpPr/>
          <p:nvPr userDrawn="1"/>
        </p:nvSpPr>
        <p:spPr>
          <a:xfrm>
            <a:off x="0" y="8294260"/>
            <a:ext cx="3140968" cy="486833"/>
          </a:xfrm>
          <a:prstGeom prst="rect">
            <a:avLst/>
          </a:prstGeom>
          <a:solidFill>
            <a:srgbClr val="CFD6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662"/>
          </a:p>
        </p:txBody>
      </p:sp>
      <p:pic>
        <p:nvPicPr>
          <p:cNvPr id="23" name="Bilete 22">
            <a:extLst>
              <a:ext uri="{FF2B5EF4-FFF2-40B4-BE49-F238E27FC236}">
                <a16:creationId xmlns:a16="http://schemas.microsoft.com/office/drawing/2014/main" id="{027AE906-47AD-40C7-8F6E-1C8C66ABA4D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405682" y="8294260"/>
            <a:ext cx="1119662" cy="486833"/>
          </a:xfrm>
          <a:prstGeom prst="rect">
            <a:avLst/>
          </a:prstGeom>
        </p:spPr>
      </p:pic>
      <p:sp>
        <p:nvSpPr>
          <p:cNvPr id="28" name="Plasshaldar for tekst 19">
            <a:extLst>
              <a:ext uri="{FF2B5EF4-FFF2-40B4-BE49-F238E27FC236}">
                <a16:creationId xmlns:a16="http://schemas.microsoft.com/office/drawing/2014/main" id="{992D35A1-09F8-4C3C-AC5F-9763C8AC8229}"/>
              </a:ext>
            </a:extLst>
          </p:cNvPr>
          <p:cNvSpPr>
            <a:spLocks noGrp="1"/>
          </p:cNvSpPr>
          <p:nvPr>
            <p:ph type="body" sz="quarter" idx="15" hasCustomPrompt="1"/>
          </p:nvPr>
        </p:nvSpPr>
        <p:spPr>
          <a:xfrm>
            <a:off x="480904" y="1865782"/>
            <a:ext cx="4104878" cy="531751"/>
          </a:xfrm>
        </p:spPr>
        <p:txBody>
          <a:bodyPr>
            <a:normAutofit/>
          </a:bodyPr>
          <a:lstStyle>
            <a:lvl1pPr marL="0" indent="0">
              <a:buNone/>
              <a:defRPr sz="1662"/>
            </a:lvl1pPr>
          </a:lstStyle>
          <a:p>
            <a:pPr lvl="0"/>
            <a:r>
              <a:rPr lang="nn-NO"/>
              <a:t>Undertittel</a:t>
            </a:r>
          </a:p>
        </p:txBody>
      </p:sp>
      <p:sp>
        <p:nvSpPr>
          <p:cNvPr id="29" name="Plasshaldar for tekst 19">
            <a:extLst>
              <a:ext uri="{FF2B5EF4-FFF2-40B4-BE49-F238E27FC236}">
                <a16:creationId xmlns:a16="http://schemas.microsoft.com/office/drawing/2014/main" id="{307F688C-ABC3-430B-B63E-29B20580AD79}"/>
              </a:ext>
            </a:extLst>
          </p:cNvPr>
          <p:cNvSpPr>
            <a:spLocks noGrp="1"/>
          </p:cNvSpPr>
          <p:nvPr>
            <p:ph type="body" sz="quarter" idx="16" hasCustomPrompt="1"/>
          </p:nvPr>
        </p:nvSpPr>
        <p:spPr>
          <a:xfrm>
            <a:off x="476672" y="8427199"/>
            <a:ext cx="4104878" cy="531751"/>
          </a:xfrm>
        </p:spPr>
        <p:txBody>
          <a:bodyPr>
            <a:normAutofit/>
          </a:bodyPr>
          <a:lstStyle>
            <a:lvl1pPr marL="0" indent="0">
              <a:buNone/>
              <a:defRPr sz="1477">
                <a:solidFill>
                  <a:schemeClr val="tx1"/>
                </a:solidFill>
              </a:defRPr>
            </a:lvl1pPr>
          </a:lstStyle>
          <a:p>
            <a:pPr lvl="0"/>
            <a:r>
              <a:rPr lang="nn-NO"/>
              <a:t>Informasjon / </a:t>
            </a:r>
            <a:r>
              <a:rPr lang="nn-NO" err="1"/>
              <a:t>mnd</a:t>
            </a:r>
            <a:r>
              <a:rPr lang="nn-NO"/>
              <a:t> år</a:t>
            </a:r>
          </a:p>
        </p:txBody>
      </p:sp>
      <p:pic>
        <p:nvPicPr>
          <p:cNvPr id="11" name="Bilete 10">
            <a:extLst>
              <a:ext uri="{FF2B5EF4-FFF2-40B4-BE49-F238E27FC236}">
                <a16:creationId xmlns:a16="http://schemas.microsoft.com/office/drawing/2014/main" id="{E194DC4A-CFF0-4FAB-9BC6-1180CDF8F687}"/>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589240" y="384459"/>
            <a:ext cx="813802" cy="624582"/>
          </a:xfrm>
          <a:prstGeom prst="rect">
            <a:avLst/>
          </a:prstGeom>
        </p:spPr>
      </p:pic>
      <p:sp>
        <p:nvSpPr>
          <p:cNvPr id="12" name="Plasshaldar for tekst 4">
            <a:extLst>
              <a:ext uri="{FF2B5EF4-FFF2-40B4-BE49-F238E27FC236}">
                <a16:creationId xmlns:a16="http://schemas.microsoft.com/office/drawing/2014/main" id="{FE890D48-781D-461E-A262-7668414E91C8}"/>
              </a:ext>
            </a:extLst>
          </p:cNvPr>
          <p:cNvSpPr>
            <a:spLocks noGrp="1"/>
          </p:cNvSpPr>
          <p:nvPr>
            <p:ph type="body" sz="quarter" idx="17" hasCustomPrompt="1"/>
          </p:nvPr>
        </p:nvSpPr>
        <p:spPr>
          <a:xfrm>
            <a:off x="5845456" y="650334"/>
            <a:ext cx="538881" cy="3057570"/>
          </a:xfrm>
        </p:spPr>
        <p:txBody>
          <a:bodyPr vert="vert270">
            <a:normAutofit/>
          </a:bodyPr>
          <a:lstStyle>
            <a:lvl5pPr marL="1828789" indent="0">
              <a:buNone/>
              <a:defRPr sz="1108"/>
            </a:lvl5pPr>
          </a:lstStyle>
          <a:p>
            <a:pPr lvl="4"/>
            <a:r>
              <a:rPr lang="nb-NO" err="1"/>
              <a:t>Lorem</a:t>
            </a:r>
            <a:r>
              <a:rPr lang="nb-NO"/>
              <a:t> </a:t>
            </a:r>
            <a:r>
              <a:rPr lang="nb-NO" err="1"/>
              <a:t>Ipsum</a:t>
            </a:r>
            <a:endParaRPr lang="nb-NO"/>
          </a:p>
        </p:txBody>
      </p:sp>
    </p:spTree>
    <p:extLst>
      <p:ext uri="{BB962C8B-B14F-4D97-AF65-F5344CB8AC3E}">
        <p14:creationId xmlns:p14="http://schemas.microsoft.com/office/powerpoint/2010/main" val="10934497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342900" y="366184"/>
            <a:ext cx="6172200" cy="1524000"/>
          </a:xfrm>
          <a:prstGeom prst="rect">
            <a:avLst/>
          </a:prstGeom>
        </p:spPr>
        <p:txBody>
          <a:bodyPr vert="horz" lIns="91440" tIns="45720" rIns="91440" bIns="45720" rtlCol="0" anchor="ctr">
            <a:normAutofit/>
          </a:bodyPr>
          <a:lstStyle/>
          <a:p>
            <a:r>
              <a:rPr lang="nb-NO"/>
              <a:t>Klikk for å redigere tittelstil</a:t>
            </a:r>
            <a:endParaRPr lang="nn-NO"/>
          </a:p>
        </p:txBody>
      </p:sp>
      <p:sp>
        <p:nvSpPr>
          <p:cNvPr id="3" name="Plassholder for tekst 2"/>
          <p:cNvSpPr>
            <a:spLocks noGrp="1"/>
          </p:cNvSpPr>
          <p:nvPr>
            <p:ph type="body" idx="1"/>
          </p:nvPr>
        </p:nvSpPr>
        <p:spPr>
          <a:xfrm>
            <a:off x="342900" y="2133602"/>
            <a:ext cx="6172200" cy="6034617"/>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n-NO"/>
          </a:p>
        </p:txBody>
      </p:sp>
      <p:sp>
        <p:nvSpPr>
          <p:cNvPr id="4" name="Plassholder for dato 3"/>
          <p:cNvSpPr>
            <a:spLocks noGrp="1"/>
          </p:cNvSpPr>
          <p:nvPr>
            <p:ph type="dt" sz="half" idx="2"/>
          </p:nvPr>
        </p:nvSpPr>
        <p:spPr>
          <a:xfrm>
            <a:off x="342900" y="8475135"/>
            <a:ext cx="1600200" cy="486833"/>
          </a:xfrm>
          <a:prstGeom prst="rect">
            <a:avLst/>
          </a:prstGeom>
        </p:spPr>
        <p:txBody>
          <a:bodyPr vert="horz" lIns="91440" tIns="45720" rIns="91440" bIns="45720" rtlCol="0" anchor="ctr"/>
          <a:lstStyle>
            <a:lvl1pPr algn="l">
              <a:defRPr sz="1200">
                <a:solidFill>
                  <a:schemeClr val="tx1">
                    <a:tint val="75000"/>
                  </a:schemeClr>
                </a:solidFill>
              </a:defRPr>
            </a:lvl1pPr>
          </a:lstStyle>
          <a:p>
            <a:fld id="{9F5BC861-F996-45A3-84D8-DE7B18EBEB82}" type="datetimeFigureOut">
              <a:rPr lang="nn-NO" smtClean="0"/>
              <a:t>08.09.2026</a:t>
            </a:fld>
            <a:endParaRPr lang="nn-NO"/>
          </a:p>
        </p:txBody>
      </p:sp>
      <p:sp>
        <p:nvSpPr>
          <p:cNvPr id="5" name="Plassholder for bunntekst 4"/>
          <p:cNvSpPr>
            <a:spLocks noGrp="1"/>
          </p:cNvSpPr>
          <p:nvPr>
            <p:ph type="ftr" sz="quarter" idx="3"/>
          </p:nvPr>
        </p:nvSpPr>
        <p:spPr>
          <a:xfrm>
            <a:off x="2343150" y="8475135"/>
            <a:ext cx="2171700" cy="486833"/>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n-NO"/>
          </a:p>
        </p:txBody>
      </p:sp>
      <p:sp>
        <p:nvSpPr>
          <p:cNvPr id="6" name="Plassholder for lysbildenummer 5"/>
          <p:cNvSpPr>
            <a:spLocks noGrp="1"/>
          </p:cNvSpPr>
          <p:nvPr>
            <p:ph type="sldNum" sz="quarter" idx="4"/>
          </p:nvPr>
        </p:nvSpPr>
        <p:spPr>
          <a:xfrm>
            <a:off x="4914900" y="8475135"/>
            <a:ext cx="1600200" cy="486833"/>
          </a:xfrm>
          <a:prstGeom prst="rect">
            <a:avLst/>
          </a:prstGeom>
        </p:spPr>
        <p:txBody>
          <a:bodyPr vert="horz" lIns="91440" tIns="45720" rIns="91440" bIns="45720" rtlCol="0" anchor="ctr"/>
          <a:lstStyle>
            <a:lvl1pPr algn="r">
              <a:defRPr sz="1200">
                <a:solidFill>
                  <a:schemeClr val="tx1">
                    <a:tint val="75000"/>
                  </a:schemeClr>
                </a:solidFill>
              </a:defRPr>
            </a:lvl1pPr>
          </a:lstStyle>
          <a:p>
            <a:fld id="{0DEA3EB2-3E0B-48F3-9D7C-CE8D24874B7E}" type="slidenum">
              <a:rPr lang="nn-NO" smtClean="0"/>
              <a:t>‹#›</a:t>
            </a:fld>
            <a:endParaRPr lang="nn-NO"/>
          </a:p>
        </p:txBody>
      </p:sp>
    </p:spTree>
    <p:extLst>
      <p:ext uri="{BB962C8B-B14F-4D97-AF65-F5344CB8AC3E}">
        <p14:creationId xmlns:p14="http://schemas.microsoft.com/office/powerpoint/2010/main" val="271514392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hyperlink" Target="mailto:age@stad.kommune.no" TargetMode="External"/><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hyperlink" Target="mailto:kenneth.vedvik@stad.kommune.no"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hyperlink" Target="https://lovdata.no/dokument/LF/forskrift/2025-01-23-84" TargetMode="Externa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hyperlink" Target="https://www.facebook.com/nordfjordeidskule" TargetMode="External"/><Relationship Id="rId7" Type="http://schemas.openxmlformats.org/officeDocument/2006/relationships/image" Target="../media/image7.jpeg"/><Relationship Id="rId2" Type="http://schemas.openxmlformats.org/officeDocument/2006/relationships/hyperlink" Target="http://stad.kommune.no/nordfjordeidskule" TargetMode="Externa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6.svg"/><Relationship Id="rId4" Type="http://schemas.openxmlformats.org/officeDocument/2006/relationships/hyperlink" Target="https://stad.kommune.no/tenester/skule-og-barnehage/kommunikasjon-mellom-heim-skule-og-barnehage/" TargetMode="External"/></Relationships>
</file>

<file path=ppt/slides/_rels/slide6.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sv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hyperlink" Target="https://stad.kommune.no/tenester/helse-og-omsorg/helsestasjon/foreldrerettleiing/" TargetMode="External"/><Relationship Id="rId2" Type="http://schemas.openxmlformats.org/officeDocument/2006/relationships/hyperlink" Target="https://stad.betreinnsats.no/" TargetMode="External"/><Relationship Id="rId1" Type="http://schemas.openxmlformats.org/officeDocument/2006/relationships/slideLayout" Target="../slideLayouts/slideLayout7.xml"/><Relationship Id="rId4" Type="http://schemas.openxmlformats.org/officeDocument/2006/relationships/image" Target="../media/image6.svg"/></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sv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6.sv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9.pn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hyperlink" Target="mailto:.bjornholt@stad.kommune.no" TargetMode="Externa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image" Target="../media/image11.jpeg"/><Relationship Id="rId7" Type="http://schemas.openxmlformats.org/officeDocument/2006/relationships/image" Target="../media/image15.jpeg"/><Relationship Id="rId2" Type="http://schemas.openxmlformats.org/officeDocument/2006/relationships/image" Target="../media/image10.jpeg"/><Relationship Id="rId1" Type="http://schemas.openxmlformats.org/officeDocument/2006/relationships/slideLayout" Target="../slideLayouts/slideLayout7.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1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5.png"/><Relationship Id="rId1" Type="http://schemas.openxmlformats.org/officeDocument/2006/relationships/slideLayout" Target="../slideLayouts/slideLayout7.xml"/><Relationship Id="rId4" Type="http://schemas.openxmlformats.org/officeDocument/2006/relationships/image" Target="../media/image18.jpeg"/></Relationships>
</file>

<file path=ppt/slides/_rels/slide1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aldar for tekst 2">
            <a:extLst>
              <a:ext uri="{FF2B5EF4-FFF2-40B4-BE49-F238E27FC236}">
                <a16:creationId xmlns:a16="http://schemas.microsoft.com/office/drawing/2014/main" id="{1C719F00-D57C-446E-802E-8BF964AE99AB}"/>
              </a:ext>
            </a:extLst>
          </p:cNvPr>
          <p:cNvSpPr>
            <a:spLocks noGrp="1"/>
          </p:cNvSpPr>
          <p:nvPr>
            <p:ph type="body" sz="quarter" idx="14"/>
          </p:nvPr>
        </p:nvSpPr>
        <p:spPr>
          <a:xfrm>
            <a:off x="632810" y="1323976"/>
            <a:ext cx="3789118" cy="761999"/>
          </a:xfrm>
        </p:spPr>
        <p:txBody>
          <a:bodyPr vert="horz" lIns="91440" tIns="45720" rIns="91440" bIns="45720" rtlCol="0" anchor="t">
            <a:noAutofit/>
          </a:bodyPr>
          <a:lstStyle/>
          <a:p>
            <a:r>
              <a:rPr lang="nb-NO" sz="3300" b="1">
                <a:cs typeface="Calibri Light"/>
              </a:rPr>
              <a:t>Skulestart 2026</a:t>
            </a:r>
            <a:endParaRPr lang="nb-NO" sz="3300" b="1">
              <a:cs typeface="Calibri Light" panose="020F0302020204030204" pitchFamily="34" charset="0"/>
            </a:endParaRPr>
          </a:p>
        </p:txBody>
      </p:sp>
      <p:sp>
        <p:nvSpPr>
          <p:cNvPr id="4" name="Plasshaldar for tekst 3">
            <a:extLst>
              <a:ext uri="{FF2B5EF4-FFF2-40B4-BE49-F238E27FC236}">
                <a16:creationId xmlns:a16="http://schemas.microsoft.com/office/drawing/2014/main" id="{B7CD8AD8-4D51-47DF-9368-E311BB5253F7}"/>
              </a:ext>
            </a:extLst>
          </p:cNvPr>
          <p:cNvSpPr>
            <a:spLocks noGrp="1"/>
          </p:cNvSpPr>
          <p:nvPr>
            <p:ph type="body" sz="quarter" idx="15"/>
          </p:nvPr>
        </p:nvSpPr>
        <p:spPr>
          <a:xfrm>
            <a:off x="632810" y="2085975"/>
            <a:ext cx="3789118" cy="485775"/>
          </a:xfrm>
        </p:spPr>
        <p:txBody>
          <a:bodyPr>
            <a:normAutofit/>
          </a:bodyPr>
          <a:lstStyle/>
          <a:p>
            <a:r>
              <a:rPr lang="nb-NO" sz="2000">
                <a:latin typeface="Calibri Light" panose="020F0302020204030204" pitchFamily="34" charset="0"/>
                <a:cs typeface="Calibri Light" panose="020F0302020204030204" pitchFamily="34" charset="0"/>
              </a:rPr>
              <a:t>Nordfjordeid skule</a:t>
            </a:r>
          </a:p>
        </p:txBody>
      </p:sp>
      <p:sp>
        <p:nvSpPr>
          <p:cNvPr id="5" name="Plasshaldar for tekst 4">
            <a:extLst>
              <a:ext uri="{FF2B5EF4-FFF2-40B4-BE49-F238E27FC236}">
                <a16:creationId xmlns:a16="http://schemas.microsoft.com/office/drawing/2014/main" id="{A73CC1B2-F9AE-44F1-A562-FE620FFE07B9}"/>
              </a:ext>
            </a:extLst>
          </p:cNvPr>
          <p:cNvSpPr>
            <a:spLocks noGrp="1"/>
          </p:cNvSpPr>
          <p:nvPr>
            <p:ph type="body" sz="quarter" idx="16"/>
          </p:nvPr>
        </p:nvSpPr>
        <p:spPr>
          <a:xfrm>
            <a:off x="570447" y="8388424"/>
            <a:ext cx="3789118" cy="531751"/>
          </a:xfrm>
        </p:spPr>
        <p:txBody>
          <a:bodyPr vert="horz" lIns="91440" tIns="45720" rIns="91440" bIns="45720" rtlCol="0" anchor="t">
            <a:normAutofit/>
          </a:bodyPr>
          <a:lstStyle/>
          <a:p>
            <a:r>
              <a:rPr lang="nb-NO" sz="1500"/>
              <a:t>Informasjon</a:t>
            </a:r>
            <a:r>
              <a:rPr lang="nb-NO" sz="1500">
                <a:solidFill>
                  <a:schemeClr val="bg1"/>
                </a:solidFill>
              </a:rPr>
              <a:t> / august 2026</a:t>
            </a:r>
          </a:p>
        </p:txBody>
      </p:sp>
      <p:sp>
        <p:nvSpPr>
          <p:cNvPr id="12" name="TekstSylinder 11">
            <a:extLst>
              <a:ext uri="{FF2B5EF4-FFF2-40B4-BE49-F238E27FC236}">
                <a16:creationId xmlns:a16="http://schemas.microsoft.com/office/drawing/2014/main" id="{95093CFE-6CA1-48DD-80DE-D82C0069AF9F}"/>
              </a:ext>
            </a:extLst>
          </p:cNvPr>
          <p:cNvSpPr txBox="1"/>
          <p:nvPr/>
        </p:nvSpPr>
        <p:spPr>
          <a:xfrm>
            <a:off x="5871249" y="759313"/>
            <a:ext cx="353943" cy="1460112"/>
          </a:xfrm>
          <a:prstGeom prst="rect">
            <a:avLst/>
          </a:prstGeom>
          <a:noFill/>
        </p:spPr>
        <p:txBody>
          <a:bodyPr vert="vert270" wrap="square" rtlCol="0">
            <a:spAutoFit/>
          </a:bodyPr>
          <a:lstStyle/>
          <a:p>
            <a:r>
              <a:rPr lang="nb-NO" sz="1100"/>
              <a:t>Nordfjordeid skule</a:t>
            </a:r>
          </a:p>
        </p:txBody>
      </p:sp>
      <p:pic>
        <p:nvPicPr>
          <p:cNvPr id="10" name="Plassholder for bilde 9">
            <a:extLst>
              <a:ext uri="{FF2B5EF4-FFF2-40B4-BE49-F238E27FC236}">
                <a16:creationId xmlns:a16="http://schemas.microsoft.com/office/drawing/2014/main" id="{DECCE51C-C53D-FDE0-95B3-8BE548AA860D}"/>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1642" r="1642"/>
          <a:stretch>
            <a:fillRect/>
          </a:stretch>
        </p:blipFill>
        <p:spPr>
          <a:xfrm>
            <a:off x="0" y="2931527"/>
            <a:ext cx="6858000" cy="5318087"/>
          </a:xfrm>
          <a:prstGeom prst="rect">
            <a:avLst/>
          </a:prstGeom>
        </p:spPr>
      </p:pic>
      <p:sp>
        <p:nvSpPr>
          <p:cNvPr id="9" name="Ellipse 8">
            <a:extLst>
              <a:ext uri="{FF2B5EF4-FFF2-40B4-BE49-F238E27FC236}">
                <a16:creationId xmlns:a16="http://schemas.microsoft.com/office/drawing/2014/main" id="{56690AF1-3CA6-4199-93E8-0C48F190E225}"/>
              </a:ext>
            </a:extLst>
          </p:cNvPr>
          <p:cNvSpPr/>
          <p:nvPr/>
        </p:nvSpPr>
        <p:spPr>
          <a:xfrm>
            <a:off x="3816223" y="1742860"/>
            <a:ext cx="1661538" cy="1661538"/>
          </a:xfrm>
          <a:prstGeom prst="ellipse">
            <a:avLst/>
          </a:prstGeom>
          <a:solidFill>
            <a:srgbClr val="F4D4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662">
                <a:solidFill>
                  <a:schemeClr val="tx1"/>
                </a:solidFill>
              </a:rPr>
              <a:t>Velkomen til nytt skuleår!</a:t>
            </a:r>
          </a:p>
        </p:txBody>
      </p:sp>
    </p:spTree>
    <p:extLst>
      <p:ext uri="{BB962C8B-B14F-4D97-AF65-F5344CB8AC3E}">
        <p14:creationId xmlns:p14="http://schemas.microsoft.com/office/powerpoint/2010/main" val="31258681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kstSylinder 7"/>
          <p:cNvSpPr txBox="1"/>
          <p:nvPr/>
        </p:nvSpPr>
        <p:spPr>
          <a:xfrm>
            <a:off x="617370" y="1194454"/>
            <a:ext cx="6240630" cy="2985433"/>
          </a:xfrm>
          <a:prstGeom prst="rect">
            <a:avLst/>
          </a:prstGeom>
          <a:noFill/>
        </p:spPr>
        <p:txBody>
          <a:bodyPr wrap="square" rtlCol="0">
            <a:spAutoFit/>
          </a:bodyPr>
          <a:lstStyle/>
          <a:p>
            <a:pPr>
              <a:buSzPct val="130000"/>
            </a:pPr>
            <a:r>
              <a:rPr lang="nn-NO" sz="2000" b="1" i="1"/>
              <a:t>Innhald</a:t>
            </a:r>
          </a:p>
          <a:p>
            <a:pPr>
              <a:buSzPct val="130000"/>
            </a:pPr>
            <a:endParaRPr lang="nn-NO" sz="1400"/>
          </a:p>
          <a:p>
            <a:endParaRPr lang="nb-NO" sz="1400"/>
          </a:p>
          <a:p>
            <a:r>
              <a:rPr lang="nn-NO" sz="1400"/>
              <a:t>Helsing frå rektorane					3</a:t>
            </a:r>
          </a:p>
          <a:p>
            <a:r>
              <a:rPr lang="nn-NO" sz="1400"/>
              <a:t>Regelverk for trygt og godt skulemiljø				4</a:t>
            </a:r>
          </a:p>
          <a:p>
            <a:r>
              <a:rPr lang="nn-NO" sz="1400"/>
              <a:t>Digital kommunikasjon med heimen				5</a:t>
            </a:r>
          </a:p>
          <a:p>
            <a:r>
              <a:rPr lang="nn-NO" sz="1400"/>
              <a:t>Skuleruta, viktige datoar					6</a:t>
            </a:r>
          </a:p>
          <a:p>
            <a:r>
              <a:rPr lang="nn-NO" sz="1400"/>
              <a:t>Bestilling av </a:t>
            </a:r>
            <a:r>
              <a:rPr lang="nn-NO" sz="1400" err="1"/>
              <a:t>melkeprodukt</a:t>
            </a:r>
            <a:r>
              <a:rPr lang="nn-NO" sz="1400"/>
              <a:t> og frukt / </a:t>
            </a:r>
            <a:r>
              <a:rPr lang="nn-NO" sz="1400">
                <a:solidFill>
                  <a:srgbClr val="000000"/>
                </a:solidFill>
              </a:rPr>
              <a:t>Leksehjelp	</a:t>
            </a:r>
            <a:r>
              <a:rPr lang="nn-NO" sz="1400"/>
              <a:t>		6</a:t>
            </a:r>
          </a:p>
          <a:p>
            <a:r>
              <a:rPr lang="nb-NO" sz="1400"/>
              <a:t>Timeoversikt 					7</a:t>
            </a:r>
            <a:endParaRPr lang="nn-NO" sz="1400"/>
          </a:p>
          <a:p>
            <a:r>
              <a:rPr lang="nn-NO" sz="1400"/>
              <a:t>Skulehelsetenesta					8</a:t>
            </a:r>
          </a:p>
          <a:p>
            <a:r>
              <a:rPr lang="nn-NO" sz="1400"/>
              <a:t>Skuledemokrati					10</a:t>
            </a:r>
          </a:p>
          <a:p>
            <a:r>
              <a:rPr lang="nn-NO" sz="1400"/>
              <a:t>Sjumilssteget 					11</a:t>
            </a:r>
          </a:p>
          <a:p>
            <a:r>
              <a:rPr lang="nb-NO" sz="1400"/>
              <a:t>Informasjon om Delfinen SFO				12 </a:t>
            </a:r>
            <a:endParaRPr lang="nn-NO" sz="1400"/>
          </a:p>
        </p:txBody>
      </p:sp>
      <p:sp>
        <p:nvSpPr>
          <p:cNvPr id="4" name="Ellipse 3">
            <a:extLst>
              <a:ext uri="{FF2B5EF4-FFF2-40B4-BE49-F238E27FC236}">
                <a16:creationId xmlns:a16="http://schemas.microsoft.com/office/drawing/2014/main" id="{AC0074ED-B948-47F4-A52C-1F530E0881AC}"/>
              </a:ext>
            </a:extLst>
          </p:cNvPr>
          <p:cNvSpPr/>
          <p:nvPr/>
        </p:nvSpPr>
        <p:spPr>
          <a:xfrm>
            <a:off x="-720080" y="-720080"/>
            <a:ext cx="1440160" cy="1440160"/>
          </a:xfrm>
          <a:prstGeom prst="ellipse">
            <a:avLst/>
          </a:prstGeom>
          <a:solidFill>
            <a:srgbClr val="CFD6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 name="Bindepunkt 1">
            <a:extLst>
              <a:ext uri="{FF2B5EF4-FFF2-40B4-BE49-F238E27FC236}">
                <a16:creationId xmlns:a16="http://schemas.microsoft.com/office/drawing/2014/main" id="{934BB534-F5B8-DA6B-0475-48F7C1B62E6E}"/>
              </a:ext>
            </a:extLst>
          </p:cNvPr>
          <p:cNvSpPr/>
          <p:nvPr/>
        </p:nvSpPr>
        <p:spPr>
          <a:xfrm>
            <a:off x="4158342" y="4432697"/>
            <a:ext cx="1915200" cy="1915885"/>
          </a:xfrm>
          <a:prstGeom prst="flowChartConnector">
            <a:avLst/>
          </a:prstGeom>
          <a:solidFill>
            <a:srgbClr val="CFD69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 name="TekstSylinder 2">
            <a:extLst>
              <a:ext uri="{FF2B5EF4-FFF2-40B4-BE49-F238E27FC236}">
                <a16:creationId xmlns:a16="http://schemas.microsoft.com/office/drawing/2014/main" id="{05207DCB-1B09-8F2D-4672-8CD6FD4B62A3}"/>
              </a:ext>
            </a:extLst>
          </p:cNvPr>
          <p:cNvSpPr txBox="1"/>
          <p:nvPr/>
        </p:nvSpPr>
        <p:spPr>
          <a:xfrm>
            <a:off x="4109013" y="4938316"/>
            <a:ext cx="2013858" cy="1015663"/>
          </a:xfrm>
          <a:prstGeom prst="rect">
            <a:avLst/>
          </a:prstGeom>
          <a:noFill/>
        </p:spPr>
        <p:txBody>
          <a:bodyPr wrap="square" rtlCol="0">
            <a:spAutoFit/>
          </a:bodyPr>
          <a:lstStyle/>
          <a:p>
            <a:pPr algn="ctr"/>
            <a:r>
              <a:rPr lang="nb-NO" sz="2000" err="1"/>
              <a:t>Velkomen</a:t>
            </a:r>
            <a:r>
              <a:rPr lang="nb-NO" sz="2000"/>
              <a:t> </a:t>
            </a:r>
            <a:br>
              <a:rPr lang="nb-NO" sz="2000"/>
            </a:br>
            <a:r>
              <a:rPr lang="nb-NO" sz="2000"/>
              <a:t>til nytt </a:t>
            </a:r>
            <a:br>
              <a:rPr lang="nb-NO" sz="2000"/>
            </a:br>
            <a:r>
              <a:rPr lang="nb-NO" sz="2000" err="1"/>
              <a:t>skuleår</a:t>
            </a:r>
            <a:r>
              <a:rPr lang="nb-NO" sz="2000"/>
              <a:t>!</a:t>
            </a:r>
          </a:p>
        </p:txBody>
      </p:sp>
      <p:pic>
        <p:nvPicPr>
          <p:cNvPr id="14" name="Bilde 13">
            <a:extLst>
              <a:ext uri="{FF2B5EF4-FFF2-40B4-BE49-F238E27FC236}">
                <a16:creationId xmlns:a16="http://schemas.microsoft.com/office/drawing/2014/main" id="{1674C9EF-568F-9E3D-E05C-B71BE31FBD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7370" y="4938316"/>
            <a:ext cx="3149600" cy="2362200"/>
          </a:xfrm>
          <a:prstGeom prst="rect">
            <a:avLst/>
          </a:prstGeom>
        </p:spPr>
      </p:pic>
    </p:spTree>
    <p:extLst>
      <p:ext uri="{BB962C8B-B14F-4D97-AF65-F5344CB8AC3E}">
        <p14:creationId xmlns:p14="http://schemas.microsoft.com/office/powerpoint/2010/main" val="36656085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kstSylinder 7"/>
          <p:cNvSpPr txBox="1"/>
          <p:nvPr/>
        </p:nvSpPr>
        <p:spPr>
          <a:xfrm>
            <a:off x="620688" y="1115618"/>
            <a:ext cx="6024606" cy="7294305"/>
          </a:xfrm>
          <a:prstGeom prst="rect">
            <a:avLst/>
          </a:prstGeom>
          <a:noFill/>
        </p:spPr>
        <p:txBody>
          <a:bodyPr wrap="square" lIns="91440" tIns="45720" rIns="91440" bIns="45720" rtlCol="0" anchor="t">
            <a:spAutoFit/>
          </a:bodyPr>
          <a:lstStyle/>
          <a:p>
            <a:pPr>
              <a:buSzPct val="130000"/>
            </a:pPr>
            <a:r>
              <a:rPr lang="nn-NO" sz="2000" b="1" i="1">
                <a:solidFill>
                  <a:srgbClr val="CFD69D"/>
                </a:solidFill>
              </a:rPr>
              <a:t>Helsing frå rektorane                                            </a:t>
            </a:r>
          </a:p>
          <a:p>
            <a:endParaRPr lang="nn-NO" sz="1400">
              <a:cs typeface="Calibri"/>
            </a:endParaRPr>
          </a:p>
          <a:p>
            <a:r>
              <a:rPr lang="nb-NO" sz="1400"/>
              <a:t>Det er med glede vi </a:t>
            </a:r>
            <a:r>
              <a:rPr lang="nb-NO" sz="1400" err="1"/>
              <a:t>ønskjer</a:t>
            </a:r>
            <a:r>
              <a:rPr lang="nb-NO" sz="1400"/>
              <a:t> alle </a:t>
            </a:r>
            <a:r>
              <a:rPr lang="nb-NO" sz="1400" err="1"/>
              <a:t>elevane</a:t>
            </a:r>
            <a:r>
              <a:rPr lang="nb-NO" sz="1400"/>
              <a:t> våre velkomne til nytt </a:t>
            </a:r>
            <a:r>
              <a:rPr lang="nb-NO" sz="1400" err="1"/>
              <a:t>skuleår</a:t>
            </a:r>
            <a:r>
              <a:rPr lang="nb-NO" sz="1400"/>
              <a:t>.</a:t>
            </a:r>
            <a:endParaRPr lang="nb-NO" sz="1400">
              <a:cs typeface="Calibri"/>
            </a:endParaRPr>
          </a:p>
          <a:p>
            <a:endParaRPr lang="nb-NO" sz="1400">
              <a:cs typeface="Calibri"/>
            </a:endParaRPr>
          </a:p>
          <a:p>
            <a:r>
              <a:rPr lang="nb-NO" sz="1400"/>
              <a:t>Vi på Nordfjordeid skule arbeider kvar dag for at alle </a:t>
            </a:r>
            <a:r>
              <a:rPr lang="nb-NO" sz="1400" err="1"/>
              <a:t>elevane</a:t>
            </a:r>
            <a:r>
              <a:rPr lang="nb-NO" sz="1400"/>
              <a:t> ved </a:t>
            </a:r>
            <a:r>
              <a:rPr lang="nb-NO" sz="1400" err="1"/>
              <a:t>skulen</a:t>
            </a:r>
            <a:r>
              <a:rPr lang="nb-NO" sz="1400"/>
              <a:t> skal </a:t>
            </a:r>
            <a:r>
              <a:rPr lang="nb-NO" sz="1400">
                <a:latin typeface="+mj-lt"/>
              </a:rPr>
              <a:t>trivast og </a:t>
            </a:r>
            <a:r>
              <a:rPr lang="nb-NO" sz="1400" err="1">
                <a:latin typeface="+mj-lt"/>
              </a:rPr>
              <a:t>tilhøyre</a:t>
            </a:r>
            <a:r>
              <a:rPr lang="nb-NO" sz="1400">
                <a:latin typeface="+mj-lt"/>
              </a:rPr>
              <a:t> fellesskapet. Vi legg vekt på </a:t>
            </a:r>
            <a:r>
              <a:rPr lang="nb-NO" sz="1400" err="1">
                <a:latin typeface="+mj-lt"/>
              </a:rPr>
              <a:t>ein</a:t>
            </a:r>
            <a:r>
              <a:rPr lang="nb-NO" sz="1400">
                <a:latin typeface="+mj-lt"/>
              </a:rPr>
              <a:t> variert </a:t>
            </a:r>
            <a:r>
              <a:rPr lang="nb-NO" sz="1400" err="1">
                <a:latin typeface="+mj-lt"/>
              </a:rPr>
              <a:t>skulekvardag</a:t>
            </a:r>
            <a:r>
              <a:rPr lang="nb-NO" sz="1400">
                <a:latin typeface="+mj-lt"/>
              </a:rPr>
              <a:t> der fysisk aktiv læring og tilpassa opplæring er sentrale satsingsområde.</a:t>
            </a:r>
            <a:endParaRPr lang="nb-NO" sz="1400">
              <a:solidFill>
                <a:srgbClr val="FF0000"/>
              </a:solidFill>
              <a:latin typeface="+mj-lt"/>
            </a:endParaRPr>
          </a:p>
          <a:p>
            <a:endParaRPr lang="nb-NO" sz="1400">
              <a:solidFill>
                <a:srgbClr val="FF0000"/>
              </a:solidFill>
              <a:effectLst/>
              <a:latin typeface="+mj-lt"/>
              <a:ea typeface="Times New Roman" panose="02020603050405020304" pitchFamily="18" charset="0"/>
              <a:cs typeface="Times New Roman" panose="02020603050405020304" pitchFamily="18" charset="0"/>
            </a:endParaRPr>
          </a:p>
          <a:p>
            <a:r>
              <a:rPr lang="nb-NO" sz="1400" err="1"/>
              <a:t>Lærarane</a:t>
            </a:r>
            <a:r>
              <a:rPr lang="nb-NO" sz="1400"/>
              <a:t> ved </a:t>
            </a:r>
            <a:r>
              <a:rPr lang="nb-NO" sz="1400" err="1"/>
              <a:t>skulen</a:t>
            </a:r>
            <a:r>
              <a:rPr lang="nb-NO" sz="1400"/>
              <a:t> er positive til utvikling og arbeider tett </a:t>
            </a:r>
            <a:r>
              <a:rPr lang="nb-NO" sz="1400" err="1"/>
              <a:t>saman</a:t>
            </a:r>
            <a:r>
              <a:rPr lang="nb-NO" sz="1400"/>
              <a:t> for å finne gode </a:t>
            </a:r>
            <a:r>
              <a:rPr lang="nb-NO" sz="1400" err="1"/>
              <a:t>løysingar</a:t>
            </a:r>
            <a:r>
              <a:rPr lang="nb-NO" sz="1400"/>
              <a:t>. Teama har ansvar for å legge forholda best </a:t>
            </a:r>
            <a:r>
              <a:rPr lang="nb-NO" sz="1400" err="1"/>
              <a:t>mogleg</a:t>
            </a:r>
            <a:r>
              <a:rPr lang="nb-NO" sz="1400"/>
              <a:t> til rette for at både elevgrupper og </a:t>
            </a:r>
            <a:r>
              <a:rPr lang="nb-NO" sz="1400" err="1"/>
              <a:t>einskildelevar</a:t>
            </a:r>
            <a:r>
              <a:rPr lang="nb-NO" sz="1400"/>
              <a:t> har </a:t>
            </a:r>
            <a:r>
              <a:rPr lang="nb-NO" sz="1400" err="1"/>
              <a:t>ein</a:t>
            </a:r>
            <a:r>
              <a:rPr lang="nb-NO" sz="1400"/>
              <a:t> lærerik </a:t>
            </a:r>
            <a:r>
              <a:rPr lang="nb-NO" sz="1400" err="1"/>
              <a:t>kvardag</a:t>
            </a:r>
            <a:r>
              <a:rPr lang="nb-NO" sz="1400"/>
              <a:t> i </a:t>
            </a:r>
            <a:r>
              <a:rPr lang="nb-NO" sz="1400" err="1"/>
              <a:t>samspel</a:t>
            </a:r>
            <a:r>
              <a:rPr lang="nb-NO" sz="1400"/>
              <a:t> med andre.</a:t>
            </a:r>
            <a:endParaRPr lang="nb-NO" sz="1400">
              <a:cs typeface="Calibri"/>
            </a:endParaRPr>
          </a:p>
          <a:p>
            <a:endParaRPr lang="nb-NO" sz="1400">
              <a:cs typeface="Calibri"/>
            </a:endParaRPr>
          </a:p>
          <a:p>
            <a:r>
              <a:rPr lang="nn-NO" sz="1400">
                <a:ea typeface="Times New Roman" panose="02020603050405020304" pitchFamily="18" charset="0"/>
                <a:cs typeface="Times New Roman" panose="02020603050405020304" pitchFamily="18" charset="0"/>
              </a:rPr>
              <a:t>Oppvekst i Stad kommune har dette skuleåret valt ut desse temaa for utviklingsarbeid: </a:t>
            </a:r>
          </a:p>
          <a:p>
            <a:pPr marL="285750" indent="-285750">
              <a:buFont typeface="Arial" panose="020B0604020202020204" pitchFamily="34" charset="0"/>
              <a:buChar char="•"/>
            </a:pPr>
            <a:r>
              <a:rPr lang="nn-NO" sz="1400">
                <a:ea typeface="Times New Roman" panose="02020603050405020304" pitchFamily="18" charset="0"/>
                <a:cs typeface="Times New Roman" panose="02020603050405020304" pitchFamily="18" charset="0"/>
              </a:rPr>
              <a:t>Trygt og godt skulemiljø</a:t>
            </a:r>
          </a:p>
          <a:p>
            <a:pPr marL="285750" indent="-285750">
              <a:buFont typeface="Arial" panose="020B0604020202020204" pitchFamily="34" charset="0"/>
              <a:buChar char="•"/>
            </a:pPr>
            <a:r>
              <a:rPr lang="nn-NO" sz="1400">
                <a:ea typeface="Times New Roman" panose="02020603050405020304" pitchFamily="18" charset="0"/>
                <a:cs typeface="Times New Roman" panose="02020603050405020304" pitchFamily="18" charset="0"/>
              </a:rPr>
              <a:t>Språk- og leseutvikling</a:t>
            </a:r>
          </a:p>
          <a:p>
            <a:pPr marL="285750" indent="-285750">
              <a:buFont typeface="Arial" panose="020B0604020202020204" pitchFamily="34" charset="0"/>
              <a:buChar char="•"/>
            </a:pPr>
            <a:r>
              <a:rPr lang="nn-NO" sz="1400">
                <a:ea typeface="Times New Roman" panose="02020603050405020304" pitchFamily="18" charset="0"/>
                <a:cs typeface="Times New Roman" panose="02020603050405020304" pitchFamily="18" charset="0"/>
              </a:rPr>
              <a:t>Førebygging av skulefråvær  </a:t>
            </a:r>
            <a:endParaRPr lang="nb-NO" sz="1400">
              <a:ea typeface="Aptos" panose="020B0004020202020204" pitchFamily="34" charset="0"/>
              <a:cs typeface="Times New Roman" panose="02020603050405020304" pitchFamily="18" charset="0"/>
            </a:endParaRPr>
          </a:p>
          <a:p>
            <a:endParaRPr lang="nb-NO" sz="1400">
              <a:cs typeface="Calibri"/>
            </a:endParaRPr>
          </a:p>
          <a:p>
            <a:r>
              <a:rPr lang="nn-NO" sz="1400"/>
              <a:t>Det er svært viktig at føresette tek opp aktuelle saker. God dialog mellom heim og skule er viktig for trivsel og læring. Vi arbeider alle i lag for at elevane ved Nordfjordeid skule skal ha god fagleg og sosial kompetanse. Ei positiv haldning til skulen er grunnlaget i dette arbeidet. </a:t>
            </a:r>
            <a:endParaRPr lang="nn-NO" sz="1400">
              <a:cs typeface="Calibri"/>
            </a:endParaRPr>
          </a:p>
          <a:p>
            <a:endParaRPr lang="nn-NO" sz="1400">
              <a:cs typeface="Calibri"/>
            </a:endParaRPr>
          </a:p>
          <a:p>
            <a:r>
              <a:rPr lang="nn-NO" sz="1400"/>
              <a:t>Vi vil gjere vårt beste for at Nordfjordeid skule er ein god stad å vere og ein god stad å lære, og håpar og trur på godt samarbeid i året som kjem.  </a:t>
            </a:r>
          </a:p>
          <a:p>
            <a:endParaRPr lang="nb-NO" sz="1400"/>
          </a:p>
          <a:p>
            <a:endParaRPr lang="nn-NO" sz="1400"/>
          </a:p>
          <a:p>
            <a:r>
              <a:rPr lang="nn-NO" sz="1400" i="1"/>
              <a:t>Helsing</a:t>
            </a:r>
            <a:br>
              <a:rPr lang="nn-NO" sz="1400" i="1"/>
            </a:br>
            <a:r>
              <a:rPr lang="nn-NO" sz="1400" i="1"/>
              <a:t>Anne-Grete Eikås		Kenneth Vedvik</a:t>
            </a:r>
            <a:endParaRPr lang="nn-NO" sz="1400" i="1">
              <a:cs typeface="Calibri"/>
            </a:endParaRPr>
          </a:p>
          <a:p>
            <a:r>
              <a:rPr lang="nn-NO" sz="1400" i="1"/>
              <a:t>Rektor  			Assisterande rektor	</a:t>
            </a:r>
            <a:br>
              <a:rPr lang="nn-NO" sz="1400"/>
            </a:br>
            <a:r>
              <a:rPr lang="nn-NO" sz="1400">
                <a:hlinkClick r:id="rId3"/>
              </a:rPr>
              <a:t>age</a:t>
            </a:r>
            <a:r>
              <a:rPr lang="nb-NO" sz="1400">
                <a:hlinkClick r:id="rId3"/>
              </a:rPr>
              <a:t>@stad.kommune.no</a:t>
            </a:r>
            <a:r>
              <a:rPr lang="nb-NO" sz="1400"/>
              <a:t>		</a:t>
            </a:r>
            <a:r>
              <a:rPr lang="nb-NO" sz="1400">
                <a:hlinkClick r:id="rId4"/>
              </a:rPr>
              <a:t>kenneth.vedvik@stad.kommune.no</a:t>
            </a:r>
            <a:r>
              <a:rPr lang="nb-NO" sz="1400"/>
              <a:t> </a:t>
            </a:r>
            <a:endParaRPr lang="nb-NO" sz="1400">
              <a:cs typeface="Calibri"/>
            </a:endParaRPr>
          </a:p>
          <a:p>
            <a:r>
              <a:rPr lang="nb-NO" sz="1400"/>
              <a:t>Tlf.: 959 06 237		Tlf.: 971 60 369</a:t>
            </a:r>
            <a:endParaRPr lang="nb-NO" sz="1400">
              <a:cs typeface="Calibri"/>
            </a:endParaRPr>
          </a:p>
        </p:txBody>
      </p:sp>
      <p:sp>
        <p:nvSpPr>
          <p:cNvPr id="3" name="Ellipse 2">
            <a:extLst>
              <a:ext uri="{FF2B5EF4-FFF2-40B4-BE49-F238E27FC236}">
                <a16:creationId xmlns:a16="http://schemas.microsoft.com/office/drawing/2014/main" id="{46F2970D-720C-4783-8B3A-B8434839BE93}"/>
              </a:ext>
            </a:extLst>
          </p:cNvPr>
          <p:cNvSpPr/>
          <p:nvPr/>
        </p:nvSpPr>
        <p:spPr>
          <a:xfrm>
            <a:off x="-720080" y="-720080"/>
            <a:ext cx="1440160" cy="1440160"/>
          </a:xfrm>
          <a:prstGeom prst="ellipse">
            <a:avLst/>
          </a:prstGeom>
          <a:solidFill>
            <a:srgbClr val="CFD6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5" name="Bilete 4">
            <a:extLst>
              <a:ext uri="{FF2B5EF4-FFF2-40B4-BE49-F238E27FC236}">
                <a16:creationId xmlns:a16="http://schemas.microsoft.com/office/drawing/2014/main" id="{CFB7FAA4-C00F-4AD8-A545-0E6624BC048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142214" y="438052"/>
            <a:ext cx="358362" cy="297958"/>
          </a:xfrm>
          <a:prstGeom prst="rect">
            <a:avLst/>
          </a:prstGeom>
        </p:spPr>
      </p:pic>
      <p:sp>
        <p:nvSpPr>
          <p:cNvPr id="4" name="TekstSylinder 3">
            <a:extLst>
              <a:ext uri="{FF2B5EF4-FFF2-40B4-BE49-F238E27FC236}">
                <a16:creationId xmlns:a16="http://schemas.microsoft.com/office/drawing/2014/main" id="{B476F4BA-D1B9-4386-8EBF-626C471BFB22}"/>
              </a:ext>
            </a:extLst>
          </p:cNvPr>
          <p:cNvSpPr txBox="1"/>
          <p:nvPr/>
        </p:nvSpPr>
        <p:spPr>
          <a:xfrm>
            <a:off x="6201829" y="8428949"/>
            <a:ext cx="298747" cy="276999"/>
          </a:xfrm>
          <a:prstGeom prst="rect">
            <a:avLst/>
          </a:prstGeom>
          <a:noFill/>
        </p:spPr>
        <p:txBody>
          <a:bodyPr wrap="square" rtlCol="0">
            <a:spAutoFit/>
          </a:bodyPr>
          <a:lstStyle/>
          <a:p>
            <a:r>
              <a:rPr lang="nb-NO" sz="1200"/>
              <a:t>3</a:t>
            </a:r>
          </a:p>
        </p:txBody>
      </p:sp>
    </p:spTree>
    <p:extLst>
      <p:ext uri="{BB962C8B-B14F-4D97-AF65-F5344CB8AC3E}">
        <p14:creationId xmlns:p14="http://schemas.microsoft.com/office/powerpoint/2010/main" val="1711730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ktangel 4"/>
          <p:cNvSpPr/>
          <p:nvPr/>
        </p:nvSpPr>
        <p:spPr>
          <a:xfrm>
            <a:off x="697050" y="704970"/>
            <a:ext cx="5684278" cy="7645042"/>
          </a:xfrm>
          <a:prstGeom prst="rect">
            <a:avLst/>
          </a:prstGeom>
        </p:spPr>
        <p:txBody>
          <a:bodyPr wrap="square" lIns="91440" tIns="45720" rIns="91440" bIns="45720" anchor="t">
            <a:spAutoFit/>
          </a:bodyPr>
          <a:lstStyle/>
          <a:p>
            <a:r>
              <a:rPr lang="nb-NO" dirty="0">
                <a:solidFill>
                  <a:srgbClr val="00B0B9"/>
                </a:solidFill>
                <a:latin typeface="Calibri"/>
                <a:ea typeface="Calibri"/>
                <a:cs typeface="Times New Roman"/>
              </a:rPr>
              <a:t>       </a:t>
            </a:r>
            <a:r>
              <a:rPr lang="nb-NO" sz="2000" dirty="0">
                <a:solidFill>
                  <a:srgbClr val="CFD69D"/>
                </a:solidFill>
                <a:latin typeface="Calibri"/>
                <a:ea typeface="Calibri"/>
                <a:cs typeface="Times New Roman"/>
              </a:rPr>
              <a:t>Regelverk for trygt og godt skulemiljø</a:t>
            </a:r>
            <a:endParaRPr lang="nn-NO" sz="2000" dirty="0">
              <a:solidFill>
                <a:srgbClr val="CFD69D"/>
              </a:solidFill>
              <a:latin typeface="Calibri"/>
              <a:ea typeface="Calibri"/>
              <a:cs typeface="Times New Roman"/>
            </a:endParaRPr>
          </a:p>
          <a:p>
            <a:endParaRPr lang="nn-NO" sz="1400" dirty="0">
              <a:latin typeface="Calibri" panose="020F0502020204030204" pitchFamily="34" charset="0"/>
              <a:ea typeface="Calibri" panose="020F0502020204030204" pitchFamily="34" charset="0"/>
              <a:cs typeface="Times New Roman" panose="02020603050405020304" pitchFamily="18" charset="0"/>
            </a:endParaRPr>
          </a:p>
          <a:p>
            <a:r>
              <a:rPr lang="nb-NO" sz="1400" dirty="0">
                <a:latin typeface="Calibri"/>
                <a:ea typeface="Calibri"/>
                <a:cs typeface="Times New Roman"/>
              </a:rPr>
              <a:t>Alle elevar har rett til å ha eit trygt og godt skulemiljø som fremjar helse, inkludering, trivsel og læring. Det er elevane si eiga oppleving av korleis dei har det på skulen, som er avgjerande.</a:t>
            </a:r>
            <a:endParaRPr lang="nn-NO" sz="1400" dirty="0">
              <a:latin typeface="Calibri"/>
              <a:ea typeface="Calibri"/>
              <a:cs typeface="Times New Roman"/>
            </a:endParaRPr>
          </a:p>
          <a:p>
            <a:r>
              <a:rPr lang="nb-NO" sz="1400" dirty="0">
                <a:latin typeface="Calibri"/>
                <a:ea typeface="Calibri"/>
                <a:cs typeface="Times New Roman"/>
              </a:rPr>
              <a:t>Skulen skal sørgje for at elevane har det trygt og godt på skulen.</a:t>
            </a:r>
            <a:endParaRPr lang="nn-NO" sz="1400" dirty="0">
              <a:latin typeface="Calibri"/>
              <a:ea typeface="Calibri"/>
              <a:cs typeface="Times New Roman"/>
            </a:endParaRPr>
          </a:p>
          <a:p>
            <a:r>
              <a:rPr lang="nb-NO" sz="1400" dirty="0">
                <a:latin typeface="Calibri"/>
                <a:ea typeface="Calibri"/>
                <a:cs typeface="Times New Roman"/>
              </a:rPr>
              <a:t>Alle som jobbar på skulen, skal følgje med på at elevane har det bra. Dersom ein vaksen veit om, eller trur, at ein elev blir mobba, plaga, eller på andre måtar ikkje har det bra, skal ho eller han alltid:</a:t>
            </a:r>
            <a:endParaRPr lang="nn-NO" sz="1400" dirty="0">
              <a:latin typeface="Calibri"/>
              <a:ea typeface="Calibri"/>
              <a:cs typeface="Times New Roman"/>
            </a:endParaRPr>
          </a:p>
          <a:p>
            <a:endParaRPr lang="nn-NO" sz="1400" dirty="0">
              <a:latin typeface="Calibri" panose="020F0502020204030204" pitchFamily="34" charset="0"/>
              <a:ea typeface="Calibri" panose="020F0502020204030204" pitchFamily="34" charset="0"/>
              <a:cs typeface="Times New Roman" panose="02020603050405020304" pitchFamily="18" charset="0"/>
            </a:endParaRPr>
          </a:p>
          <a:p>
            <a:pPr marL="285750" indent="-285750">
              <a:buFont typeface="Arial" panose="020B0604020202020204" pitchFamily="34" charset="0"/>
              <a:buChar char="•"/>
            </a:pPr>
            <a:r>
              <a:rPr lang="nb-NO" sz="1400" dirty="0">
                <a:latin typeface="Calibri"/>
                <a:ea typeface="Calibri"/>
                <a:cs typeface="Times New Roman"/>
              </a:rPr>
              <a:t>gripe inn og stoppe krenkinga med ein gong, dersom det er mogleg</a:t>
            </a:r>
            <a:endParaRPr lang="nn-NO" sz="1400" dirty="0">
              <a:latin typeface="Calibri"/>
              <a:ea typeface="Calibri"/>
              <a:cs typeface="Times New Roman"/>
            </a:endParaRPr>
          </a:p>
          <a:p>
            <a:pPr marL="285750" indent="-285750">
              <a:buFont typeface="Arial" panose="020B0604020202020204" pitchFamily="34" charset="0"/>
              <a:buChar char="•"/>
            </a:pPr>
            <a:r>
              <a:rPr lang="nb-NO" sz="1400" dirty="0">
                <a:latin typeface="Calibri"/>
                <a:ea typeface="Calibri"/>
                <a:cs typeface="Times New Roman"/>
              </a:rPr>
              <a:t>seie frå til rektor</a:t>
            </a:r>
            <a:endParaRPr lang="nn-NO" sz="1400" dirty="0">
              <a:latin typeface="Calibri"/>
              <a:ea typeface="Calibri"/>
              <a:cs typeface="Times New Roman"/>
            </a:endParaRPr>
          </a:p>
          <a:p>
            <a:pPr marL="285750" indent="-285750">
              <a:buFont typeface="Arial" panose="020B0604020202020204" pitchFamily="34" charset="0"/>
              <a:buChar char="•"/>
            </a:pPr>
            <a:r>
              <a:rPr lang="nb-NO" sz="1400" dirty="0">
                <a:latin typeface="Calibri"/>
                <a:ea typeface="Calibri"/>
                <a:cs typeface="Times New Roman"/>
              </a:rPr>
              <a:t>undersøkje det som har skjedd</a:t>
            </a:r>
            <a:endParaRPr lang="nn-NO" sz="1400" dirty="0">
              <a:latin typeface="Calibri"/>
              <a:ea typeface="Calibri"/>
              <a:cs typeface="Times New Roman"/>
            </a:endParaRPr>
          </a:p>
          <a:p>
            <a:pPr>
              <a:spcBef>
                <a:spcPts val="500"/>
              </a:spcBef>
            </a:pPr>
            <a:r>
              <a:rPr lang="nb-NO" sz="1400" dirty="0">
                <a:solidFill>
                  <a:srgbClr val="303030"/>
                </a:solidFill>
                <a:latin typeface="Calibri"/>
                <a:ea typeface="Times New Roman" panose="02020603050405020304" pitchFamily="18" charset="0"/>
                <a:cs typeface="Arial"/>
              </a:rPr>
              <a:t>Skulen har ansvar for å lage ein plan og setje inn tiltak for at eleven igjen får det trygt og godt på skulen. </a:t>
            </a:r>
            <a:r>
              <a:rPr lang="nn-NO" sz="1400" dirty="0">
                <a:solidFill>
                  <a:srgbClr val="303030"/>
                </a:solidFill>
                <a:latin typeface="Calibri"/>
                <a:ea typeface="Times New Roman" panose="02020603050405020304" pitchFamily="18" charset="0"/>
                <a:cs typeface="Arial"/>
              </a:rPr>
              <a:t>Dette blir kalla skulen si aktivitetsplikt. </a:t>
            </a:r>
            <a:endParaRPr lang="nn-NO" sz="1400" dirty="0">
              <a:latin typeface="Times New Roman"/>
              <a:ea typeface="Calibri" panose="020F0502020204030204" pitchFamily="34" charset="0"/>
              <a:cs typeface="Arial"/>
            </a:endParaRPr>
          </a:p>
          <a:p>
            <a:pPr>
              <a:lnSpc>
                <a:spcPct val="107000"/>
              </a:lnSpc>
              <a:spcBef>
                <a:spcPts val="1000"/>
              </a:spcBef>
            </a:pPr>
            <a:r>
              <a:rPr lang="nn-NO" sz="1400" b="1" dirty="0">
                <a:latin typeface="Calibri"/>
                <a:ea typeface="Times New Roman" panose="02020603050405020304" pitchFamily="18" charset="0"/>
                <a:cs typeface="Times New Roman"/>
              </a:rPr>
              <a:t>Kva dersom ein elev blir mobba av ein tilsett på skulen?</a:t>
            </a:r>
            <a:endParaRPr lang="nn-NO" sz="1400" b="1" dirty="0">
              <a:latin typeface="Calibri"/>
              <a:ea typeface="Calibri" panose="020F0502020204030204" pitchFamily="34" charset="0"/>
              <a:cs typeface="Times New Roman"/>
            </a:endParaRPr>
          </a:p>
          <a:p>
            <a:r>
              <a:rPr lang="nn-NO" sz="1400" dirty="0">
                <a:solidFill>
                  <a:srgbClr val="303030"/>
                </a:solidFill>
                <a:latin typeface="Calibri"/>
                <a:ea typeface="Times New Roman" panose="02020603050405020304" pitchFamily="18" charset="0"/>
                <a:cs typeface="Arial"/>
              </a:rPr>
              <a:t>Dersom ein elev opplever å bli mobba eller krenka av ein lærar eller andre som jobbar på skulen, har skulen eit ekstra ansvar for å følgje opp saka. Rektor skal melde frå til kommunen, med mindre meldinga er openbert grunnlaus.  </a:t>
            </a:r>
          </a:p>
          <a:p>
            <a:pPr>
              <a:lnSpc>
                <a:spcPct val="107000"/>
              </a:lnSpc>
              <a:spcBef>
                <a:spcPts val="1000"/>
              </a:spcBef>
            </a:pPr>
            <a:r>
              <a:rPr lang="nn-NO" sz="1400" b="1" dirty="0">
                <a:latin typeface="Calibri"/>
                <a:ea typeface="Times New Roman" panose="02020603050405020304" pitchFamily="18" charset="0"/>
                <a:cs typeface="Times New Roman"/>
              </a:rPr>
              <a:t>Melde saka til Statsforvaltaren</a:t>
            </a:r>
            <a:endParaRPr lang="nn-NO" sz="1400" b="1" dirty="0">
              <a:latin typeface="Calibri"/>
              <a:ea typeface="Calibri" panose="020F0502020204030204" pitchFamily="34" charset="0"/>
              <a:cs typeface="Times New Roman"/>
            </a:endParaRPr>
          </a:p>
          <a:p>
            <a:r>
              <a:rPr lang="nn-NO" sz="1400" dirty="0">
                <a:solidFill>
                  <a:srgbClr val="303030"/>
                </a:solidFill>
                <a:latin typeface="Calibri"/>
                <a:ea typeface="Times New Roman" panose="02020603050405020304" pitchFamily="18" charset="0"/>
                <a:cs typeface="Arial"/>
              </a:rPr>
              <a:t>Dersom du eller barnet ditt meiner at skulen ikkje har gjort nok for å stoppe krenkingar, kan du melde saka til Statsforvaltaren</a:t>
            </a:r>
            <a:r>
              <a:rPr lang="nn-NO" sz="1400" b="1" dirty="0">
                <a:solidFill>
                  <a:srgbClr val="303030"/>
                </a:solidFill>
                <a:latin typeface="Calibri"/>
                <a:ea typeface="Times New Roman" panose="02020603050405020304" pitchFamily="18" charset="0"/>
                <a:cs typeface="Arial"/>
              </a:rPr>
              <a:t>.</a:t>
            </a:r>
            <a:r>
              <a:rPr lang="nn-NO" sz="1400" dirty="0">
                <a:solidFill>
                  <a:srgbClr val="303030"/>
                </a:solidFill>
                <a:latin typeface="Calibri"/>
                <a:ea typeface="Times New Roman" panose="02020603050405020304" pitchFamily="18" charset="0"/>
                <a:cs typeface="Arial"/>
              </a:rPr>
              <a:t> </a:t>
            </a:r>
            <a:endParaRPr lang="nn-NO" sz="1400" dirty="0">
              <a:latin typeface="Calibri"/>
              <a:ea typeface="Calibri" panose="020F0502020204030204" pitchFamily="34" charset="0"/>
              <a:cs typeface="Arial"/>
            </a:endParaRPr>
          </a:p>
          <a:p>
            <a:pPr marL="285750" indent="-285750">
              <a:buSzPts val="1000"/>
              <a:buFont typeface="Arial" panose="020B0604020202020204" pitchFamily="34" charset="0"/>
              <a:buChar char="•"/>
              <a:tabLst>
                <a:tab pos="457200" algn="l"/>
              </a:tabLst>
            </a:pPr>
            <a:r>
              <a:rPr lang="nn-NO" sz="1400" dirty="0">
                <a:solidFill>
                  <a:srgbClr val="303030"/>
                </a:solidFill>
                <a:latin typeface="Calibri"/>
                <a:ea typeface="Times New Roman" panose="02020603050405020304" pitchFamily="18" charset="0"/>
                <a:cs typeface="Arial"/>
              </a:rPr>
              <a:t>Først må du ha teke opp saka med rektor på skulen</a:t>
            </a:r>
          </a:p>
          <a:p>
            <a:pPr marL="285750" indent="-285750">
              <a:buSzPts val="1000"/>
              <a:buFont typeface="Arial" panose="020B0604020202020204" pitchFamily="34" charset="0"/>
              <a:buChar char="•"/>
              <a:tabLst>
                <a:tab pos="457200" algn="l"/>
              </a:tabLst>
            </a:pPr>
            <a:r>
              <a:rPr lang="nn-NO" sz="1400" dirty="0">
                <a:solidFill>
                  <a:srgbClr val="303030"/>
                </a:solidFill>
                <a:latin typeface="Calibri"/>
                <a:ea typeface="Times New Roman" panose="02020603050405020304" pitchFamily="18" charset="0"/>
                <a:cs typeface="Arial"/>
              </a:rPr>
              <a:t>Det må ha gått minst ei veke frå du tok opp saka med rektor</a:t>
            </a:r>
            <a:endParaRPr lang="nn-NO" sz="1400" dirty="0">
              <a:solidFill>
                <a:srgbClr val="303030"/>
              </a:solidFill>
              <a:latin typeface="Calibri"/>
              <a:ea typeface="Calibri" panose="020F0502020204030204" pitchFamily="34" charset="0"/>
              <a:cs typeface="Arial"/>
            </a:endParaRPr>
          </a:p>
          <a:p>
            <a:pPr marL="285750" indent="-285750">
              <a:buSzPts val="1000"/>
              <a:buFont typeface="Arial" panose="020B0604020202020204" pitchFamily="34" charset="0"/>
              <a:buChar char="•"/>
              <a:tabLst>
                <a:tab pos="457200" algn="l"/>
              </a:tabLst>
            </a:pPr>
            <a:r>
              <a:rPr lang="nn-NO" sz="1400" dirty="0">
                <a:solidFill>
                  <a:srgbClr val="303030"/>
                </a:solidFill>
                <a:latin typeface="Calibri"/>
                <a:ea typeface="Times New Roman" panose="02020603050405020304" pitchFamily="18" charset="0"/>
                <a:cs typeface="Arial"/>
              </a:rPr>
              <a:t>Saka må gjelde skulemiljøet på den skulen eleven går på no</a:t>
            </a:r>
          </a:p>
          <a:p>
            <a:pPr marL="285750" indent="-285750">
              <a:buSzPts val="1000"/>
              <a:buFont typeface="Arial" panose="020B0604020202020204" pitchFamily="34" charset="0"/>
              <a:buChar char="•"/>
              <a:tabLst>
                <a:tab pos="457200" algn="l"/>
              </a:tabLst>
            </a:pPr>
            <a:endParaRPr lang="nn-NO" sz="1400" dirty="0">
              <a:solidFill>
                <a:srgbClr val="303030"/>
              </a:solidFill>
              <a:latin typeface="Times New Roman"/>
              <a:ea typeface="Calibri" panose="020F0502020204030204" pitchFamily="34" charset="0"/>
              <a:cs typeface="Arial"/>
            </a:endParaRPr>
          </a:p>
          <a:p>
            <a:pPr>
              <a:buSzPts val="1000"/>
              <a:tabLst>
                <a:tab pos="457200" algn="l"/>
              </a:tabLst>
            </a:pPr>
            <a:r>
              <a:rPr lang="nn-NO" sz="1400" b="1" dirty="0">
                <a:solidFill>
                  <a:srgbClr val="303030"/>
                </a:solidFill>
                <a:latin typeface="Calibri"/>
                <a:ea typeface="Calibri"/>
                <a:cs typeface="Arial"/>
              </a:rPr>
              <a:t>Skulereglar </a:t>
            </a:r>
          </a:p>
          <a:p>
            <a:pPr>
              <a:buSzPts val="1000"/>
              <a:tabLst>
                <a:tab pos="457200" algn="l"/>
              </a:tabLst>
            </a:pPr>
            <a:r>
              <a:rPr lang="nn-NO" sz="1400" dirty="0">
                <a:solidFill>
                  <a:srgbClr val="303030"/>
                </a:solidFill>
                <a:ea typeface="Calibri"/>
                <a:cs typeface="Arial"/>
                <a:hlinkClick r:id="rId2"/>
              </a:rPr>
              <a:t>Skulereglar for grunnskulane i Stad kommune</a:t>
            </a:r>
            <a:r>
              <a:rPr lang="nn-NO" sz="1400" dirty="0">
                <a:solidFill>
                  <a:srgbClr val="303030"/>
                </a:solidFill>
                <a:latin typeface="Calibri"/>
                <a:ea typeface="Calibri"/>
                <a:cs typeface="Arial"/>
              </a:rPr>
              <a:t> skal ivareta den enkelte elev sine rettigheiter og plikter, og gje elevane føreseielege og trygge rammer å halde seg til. Mobiltelefonar og smartklokker skal ikkje nyttast i skuletida, og skal ligge avslått i skulesekken. </a:t>
            </a:r>
            <a:endParaRPr lang="nn-NO" sz="1400" dirty="0">
              <a:solidFill>
                <a:srgbClr val="303030"/>
              </a:solidFill>
              <a:latin typeface="Times New Roman"/>
              <a:ea typeface="Calibri" panose="020F0502020204030204" pitchFamily="34" charset="0"/>
              <a:cs typeface="Arial"/>
            </a:endParaRPr>
          </a:p>
          <a:p>
            <a:pPr>
              <a:buSzPts val="1000"/>
              <a:tabLst>
                <a:tab pos="457200" algn="l"/>
              </a:tabLst>
            </a:pPr>
            <a:endParaRPr lang="nn-NO" sz="1400" dirty="0">
              <a:solidFill>
                <a:srgbClr val="303030"/>
              </a:solidFill>
              <a:latin typeface="Calibri" panose="020F0502020204030204" pitchFamily="34" charset="0"/>
              <a:ea typeface="Calibri" panose="020F0502020204030204" pitchFamily="34" charset="0"/>
              <a:cs typeface="Times New Roman" panose="02020603050405020304" pitchFamily="18" charset="0"/>
            </a:endParaRPr>
          </a:p>
        </p:txBody>
      </p:sp>
      <p:pic>
        <p:nvPicPr>
          <p:cNvPr id="3" name="Grafikk 2" descr="Badge Tick1 outline">
            <a:extLst>
              <a:ext uri="{FF2B5EF4-FFF2-40B4-BE49-F238E27FC236}">
                <a16:creationId xmlns:a16="http://schemas.microsoft.com/office/drawing/2014/main" id="{15BE37F5-F799-4F9F-B9F1-1AAD3C342874}"/>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16260" y="666548"/>
            <a:ext cx="375220" cy="375220"/>
          </a:xfrm>
          <a:prstGeom prst="rect">
            <a:avLst/>
          </a:prstGeom>
        </p:spPr>
      </p:pic>
      <p:sp>
        <p:nvSpPr>
          <p:cNvPr id="4" name="Ellipse 3">
            <a:extLst>
              <a:ext uri="{FF2B5EF4-FFF2-40B4-BE49-F238E27FC236}">
                <a16:creationId xmlns:a16="http://schemas.microsoft.com/office/drawing/2014/main" id="{B7927247-CBFE-4758-9438-2D4D1F0DA960}"/>
              </a:ext>
            </a:extLst>
          </p:cNvPr>
          <p:cNvSpPr/>
          <p:nvPr/>
        </p:nvSpPr>
        <p:spPr>
          <a:xfrm>
            <a:off x="-720080" y="-720080"/>
            <a:ext cx="1440160" cy="1440160"/>
          </a:xfrm>
          <a:prstGeom prst="ellipse">
            <a:avLst/>
          </a:prstGeom>
          <a:solidFill>
            <a:srgbClr val="CFD6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 name="TekstSylinder 1">
            <a:extLst>
              <a:ext uri="{FF2B5EF4-FFF2-40B4-BE49-F238E27FC236}">
                <a16:creationId xmlns:a16="http://schemas.microsoft.com/office/drawing/2014/main" id="{40E2A065-D171-95F4-77C3-E720A7BC81FB}"/>
              </a:ext>
            </a:extLst>
          </p:cNvPr>
          <p:cNvSpPr txBox="1"/>
          <p:nvPr/>
        </p:nvSpPr>
        <p:spPr>
          <a:xfrm>
            <a:off x="357424" y="8428948"/>
            <a:ext cx="298747" cy="276999"/>
          </a:xfrm>
          <a:prstGeom prst="rect">
            <a:avLst/>
          </a:prstGeom>
          <a:noFill/>
        </p:spPr>
        <p:txBody>
          <a:bodyPr wrap="square" rtlCol="0">
            <a:spAutoFit/>
          </a:bodyPr>
          <a:lstStyle/>
          <a:p>
            <a:r>
              <a:rPr lang="nb-NO" sz="1200"/>
              <a:t>4</a:t>
            </a:r>
          </a:p>
        </p:txBody>
      </p:sp>
    </p:spTree>
    <p:extLst>
      <p:ext uri="{BB962C8B-B14F-4D97-AF65-F5344CB8AC3E}">
        <p14:creationId xmlns:p14="http://schemas.microsoft.com/office/powerpoint/2010/main" val="26185891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kstSylinder 7"/>
          <p:cNvSpPr txBox="1"/>
          <p:nvPr/>
        </p:nvSpPr>
        <p:spPr>
          <a:xfrm>
            <a:off x="713197" y="666548"/>
            <a:ext cx="5596125" cy="4278094"/>
          </a:xfrm>
          <a:prstGeom prst="rect">
            <a:avLst/>
          </a:prstGeom>
          <a:noFill/>
        </p:spPr>
        <p:txBody>
          <a:bodyPr wrap="square" lIns="91440" tIns="45720" rIns="91440" bIns="45720" rtlCol="0" anchor="t">
            <a:spAutoFit/>
          </a:bodyPr>
          <a:lstStyle/>
          <a:p>
            <a:pPr>
              <a:buSzPct val="130000"/>
            </a:pPr>
            <a:r>
              <a:rPr lang="nn-NO" sz="2000">
                <a:solidFill>
                  <a:srgbClr val="00B0B9"/>
                </a:solidFill>
              </a:rPr>
              <a:t>      Digital kommunikasjon med heimen</a:t>
            </a:r>
            <a:endParaRPr lang="en-US"/>
          </a:p>
          <a:p>
            <a:pPr marL="285750" indent="-285750">
              <a:buSzPct val="130000"/>
              <a:buFont typeface="Arial" panose="020B0604020202020204" pitchFamily="34" charset="0"/>
              <a:buChar char="•"/>
            </a:pPr>
            <a:endParaRPr lang="nn-NO" sz="1400">
              <a:cs typeface="Calibri"/>
            </a:endParaRPr>
          </a:p>
          <a:p>
            <a:r>
              <a:rPr lang="nn-NO" sz="1400" b="1"/>
              <a:t>Heimeside</a:t>
            </a:r>
            <a:endParaRPr lang="nn-NO" sz="1400" b="1">
              <a:cs typeface="Calibri"/>
            </a:endParaRPr>
          </a:p>
          <a:p>
            <a:pPr marL="285750" indent="-285750">
              <a:buFont typeface="Arial" panose="020B0604020202020204" pitchFamily="34" charset="0"/>
              <a:buChar char="•"/>
            </a:pPr>
            <a:r>
              <a:rPr lang="nn-NO" sz="1400"/>
              <a:t>Adresse:</a:t>
            </a:r>
            <a:r>
              <a:rPr lang="nn-NO" sz="1400">
                <a:ea typeface="+mn-lt"/>
                <a:cs typeface="+mn-lt"/>
              </a:rPr>
              <a:t> </a:t>
            </a:r>
            <a:r>
              <a:rPr lang="nn-NO" sz="1400">
                <a:ea typeface="+mn-lt"/>
                <a:cs typeface="+mn-lt"/>
                <a:hlinkClick r:id="rId2"/>
              </a:rPr>
              <a:t>http://stad.kommune.no/nordfjordeidskule</a:t>
            </a:r>
            <a:endParaRPr lang="nn-NO" sz="1400">
              <a:cs typeface="Calibri"/>
            </a:endParaRPr>
          </a:p>
          <a:p>
            <a:pPr marL="285750" indent="-285750">
              <a:buFont typeface="Arial" panose="020B0604020202020204" pitchFamily="34" charset="0"/>
              <a:buChar char="•"/>
            </a:pPr>
            <a:r>
              <a:rPr lang="nn-NO" sz="1400"/>
              <a:t>Informasjon på denne sida vil vere av meir statisk karakter der ein vil finne all relevant informasjon om skulen. </a:t>
            </a:r>
            <a:endParaRPr lang="nn-NO" sz="1400">
              <a:cs typeface="Calibri"/>
            </a:endParaRPr>
          </a:p>
          <a:p>
            <a:pPr marL="285750" indent="-285750">
              <a:buFont typeface="Arial" panose="020B0604020202020204" pitchFamily="34" charset="0"/>
              <a:buChar char="•"/>
            </a:pPr>
            <a:endParaRPr lang="nn-NO" sz="1400">
              <a:cs typeface="Calibri"/>
            </a:endParaRPr>
          </a:p>
          <a:p>
            <a:r>
              <a:rPr lang="nn-NO" sz="1400" b="1"/>
              <a:t>Facebook</a:t>
            </a:r>
            <a:endParaRPr lang="nn-NO" sz="1400" b="1">
              <a:cs typeface="Calibri"/>
            </a:endParaRPr>
          </a:p>
          <a:p>
            <a:pPr marL="285750" indent="-285750">
              <a:buFont typeface="Arial" panose="020B0604020202020204" pitchFamily="34" charset="0"/>
              <a:buChar char="•"/>
            </a:pPr>
            <a:r>
              <a:rPr lang="nn-NO" sz="1400"/>
              <a:t>Adresse: </a:t>
            </a:r>
            <a:r>
              <a:rPr lang="nn-NO" sz="1400">
                <a:hlinkClick r:id="rId3"/>
              </a:rPr>
              <a:t>https://www.facebook.com/nordfjordeidskule</a:t>
            </a:r>
            <a:endParaRPr lang="nn-NO" sz="1400"/>
          </a:p>
          <a:p>
            <a:pPr marL="285750" indent="-285750">
              <a:buFont typeface="Arial" panose="020B0604020202020204" pitchFamily="34" charset="0"/>
              <a:buChar char="•"/>
            </a:pPr>
            <a:r>
              <a:rPr lang="nn-NO" sz="1400"/>
              <a:t>Skulen har ei offisiell </a:t>
            </a:r>
            <a:r>
              <a:rPr lang="nn-NO" sz="1400" err="1"/>
              <a:t>facebookside</a:t>
            </a:r>
            <a:r>
              <a:rPr lang="nn-NO" sz="1400"/>
              <a:t> der nyhende og «glimt frå skulekvardagen» blir publisert med jamne mellomrom. </a:t>
            </a:r>
            <a:endParaRPr lang="nn-NO" sz="1400">
              <a:cs typeface="Calibri"/>
            </a:endParaRPr>
          </a:p>
          <a:p>
            <a:pPr marL="285750" indent="-285750">
              <a:buFont typeface="Arial" panose="020B0604020202020204" pitchFamily="34" charset="0"/>
              <a:buChar char="•"/>
            </a:pPr>
            <a:endParaRPr lang="nn-NO" sz="1400">
              <a:cs typeface="Calibri"/>
            </a:endParaRPr>
          </a:p>
          <a:p>
            <a:r>
              <a:rPr lang="nn-NO" sz="1400" b="1" err="1"/>
              <a:t>Vigilo</a:t>
            </a:r>
            <a:endParaRPr lang="nn-NO" sz="1400" b="1">
              <a:cs typeface="Calibri"/>
            </a:endParaRPr>
          </a:p>
          <a:p>
            <a:pPr marL="285750" indent="-285750">
              <a:buFont typeface="Arial" panose="020B0604020202020204" pitchFamily="34" charset="0"/>
              <a:buChar char="•"/>
            </a:pPr>
            <a:r>
              <a:rPr lang="nn-NO" sz="1400"/>
              <a:t>Dagleg kommunikasjon mellom heim og skule: </a:t>
            </a:r>
            <a:endParaRPr lang="nn-NO" sz="1400">
              <a:cs typeface="Calibri"/>
            </a:endParaRPr>
          </a:p>
          <a:p>
            <a:pPr marL="285750" indent="-285750">
              <a:buFont typeface="Arial" panose="020B0604020202020204" pitchFamily="34" charset="0"/>
              <a:buChar char="•"/>
            </a:pPr>
            <a:r>
              <a:rPr lang="nn-NO" sz="1400">
                <a:hlinkClick r:id="rId4"/>
              </a:rPr>
              <a:t>Les meir informasjon her.</a:t>
            </a:r>
            <a:endParaRPr lang="nn-NO" sz="1400">
              <a:cs typeface="Calibri"/>
            </a:endParaRPr>
          </a:p>
          <a:p>
            <a:pPr marL="285750" indent="-285750">
              <a:buFont typeface="Arial" panose="020B0604020202020204" pitchFamily="34" charset="0"/>
              <a:buChar char="•"/>
            </a:pPr>
            <a:endParaRPr lang="nn-NO" sz="1400">
              <a:cs typeface="Calibri"/>
            </a:endParaRPr>
          </a:p>
          <a:p>
            <a:r>
              <a:rPr lang="nn-NO" sz="1400" b="1"/>
              <a:t>Læringsplattform</a:t>
            </a:r>
            <a:endParaRPr lang="nn-NO" sz="1400" b="1">
              <a:cs typeface="Calibri"/>
            </a:endParaRPr>
          </a:p>
          <a:p>
            <a:pPr marL="285750" indent="-285750">
              <a:buFont typeface="Arial" panose="020B0604020202020204" pitchFamily="34" charset="0"/>
              <a:buChar char="•"/>
            </a:pPr>
            <a:r>
              <a:rPr lang="nn-NO" sz="1400"/>
              <a:t>Skulen brukar «Google suite for </a:t>
            </a:r>
            <a:r>
              <a:rPr lang="nn-NO" sz="1400" err="1"/>
              <a:t>education</a:t>
            </a:r>
            <a:r>
              <a:rPr lang="nn-NO" sz="1400"/>
              <a:t>» som er ein </a:t>
            </a:r>
            <a:r>
              <a:rPr lang="nn-NO" sz="1400" err="1"/>
              <a:t>skybasert</a:t>
            </a:r>
            <a:r>
              <a:rPr lang="nn-NO" sz="1400"/>
              <a:t> kontorpakke med innebygd læringsplattform. </a:t>
            </a:r>
            <a:endParaRPr lang="nn-NO" sz="1400">
              <a:cs typeface="Calibri"/>
            </a:endParaRPr>
          </a:p>
        </p:txBody>
      </p:sp>
      <p:pic>
        <p:nvPicPr>
          <p:cNvPr id="4" name="Grafikk 3" descr="Badge Tick1 outline">
            <a:extLst>
              <a:ext uri="{FF2B5EF4-FFF2-40B4-BE49-F238E27FC236}">
                <a16:creationId xmlns:a16="http://schemas.microsoft.com/office/drawing/2014/main" id="{32027005-72B3-4A14-901F-B7D26D3779E5}"/>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20080" y="666548"/>
            <a:ext cx="375220" cy="375220"/>
          </a:xfrm>
          <a:prstGeom prst="rect">
            <a:avLst/>
          </a:prstGeom>
        </p:spPr>
      </p:pic>
      <p:sp>
        <p:nvSpPr>
          <p:cNvPr id="5" name="Ellipse 4">
            <a:extLst>
              <a:ext uri="{FF2B5EF4-FFF2-40B4-BE49-F238E27FC236}">
                <a16:creationId xmlns:a16="http://schemas.microsoft.com/office/drawing/2014/main" id="{AFC1ED35-AC84-4DCA-8603-10D039324023}"/>
              </a:ext>
            </a:extLst>
          </p:cNvPr>
          <p:cNvSpPr/>
          <p:nvPr/>
        </p:nvSpPr>
        <p:spPr>
          <a:xfrm>
            <a:off x="-720080" y="-720080"/>
            <a:ext cx="1440160" cy="1440160"/>
          </a:xfrm>
          <a:prstGeom prst="ellipse">
            <a:avLst/>
          </a:prstGeom>
          <a:solidFill>
            <a:srgbClr val="CFD6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0" name="Bilete 9">
            <a:extLst>
              <a:ext uri="{FF2B5EF4-FFF2-40B4-BE49-F238E27FC236}">
                <a16:creationId xmlns:a16="http://schemas.microsoft.com/office/drawing/2014/main" id="{E1DAC1EF-15B6-E9BA-5596-33A02293F539}"/>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142214" y="438052"/>
            <a:ext cx="358362" cy="297958"/>
          </a:xfrm>
          <a:prstGeom prst="rect">
            <a:avLst/>
          </a:prstGeom>
        </p:spPr>
      </p:pic>
      <p:sp>
        <p:nvSpPr>
          <p:cNvPr id="11" name="TekstSylinder 10">
            <a:extLst>
              <a:ext uri="{FF2B5EF4-FFF2-40B4-BE49-F238E27FC236}">
                <a16:creationId xmlns:a16="http://schemas.microsoft.com/office/drawing/2014/main" id="{A2F29F7C-9B37-B5D5-AD3C-4C1B35969F83}"/>
              </a:ext>
            </a:extLst>
          </p:cNvPr>
          <p:cNvSpPr txBox="1"/>
          <p:nvPr/>
        </p:nvSpPr>
        <p:spPr>
          <a:xfrm>
            <a:off x="6201829" y="8428949"/>
            <a:ext cx="298747" cy="276999"/>
          </a:xfrm>
          <a:prstGeom prst="rect">
            <a:avLst/>
          </a:prstGeom>
          <a:noFill/>
        </p:spPr>
        <p:txBody>
          <a:bodyPr wrap="square" rtlCol="0">
            <a:spAutoFit/>
          </a:bodyPr>
          <a:lstStyle/>
          <a:p>
            <a:r>
              <a:rPr lang="nb-NO" sz="1200"/>
              <a:t>5</a:t>
            </a:r>
          </a:p>
        </p:txBody>
      </p:sp>
      <p:pic>
        <p:nvPicPr>
          <p:cNvPr id="3" name="Bilde 2">
            <a:extLst>
              <a:ext uri="{FF2B5EF4-FFF2-40B4-BE49-F238E27FC236}">
                <a16:creationId xmlns:a16="http://schemas.microsoft.com/office/drawing/2014/main" id="{E8E8F4F2-AEA6-BE15-4E7F-EDB2AA51016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10979" y="5031934"/>
            <a:ext cx="3542911" cy="3754278"/>
          </a:xfrm>
          <a:prstGeom prst="rect">
            <a:avLst/>
          </a:prstGeom>
        </p:spPr>
      </p:pic>
    </p:spTree>
    <p:extLst>
      <p:ext uri="{BB962C8B-B14F-4D97-AF65-F5344CB8AC3E}">
        <p14:creationId xmlns:p14="http://schemas.microsoft.com/office/powerpoint/2010/main" val="28117905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kstSylinder 7"/>
          <p:cNvSpPr txBox="1"/>
          <p:nvPr/>
        </p:nvSpPr>
        <p:spPr>
          <a:xfrm>
            <a:off x="685800" y="841714"/>
            <a:ext cx="5953100" cy="8186857"/>
          </a:xfrm>
          <a:prstGeom prst="rect">
            <a:avLst/>
          </a:prstGeom>
          <a:noFill/>
        </p:spPr>
        <p:txBody>
          <a:bodyPr wrap="square" lIns="91440" tIns="45720" rIns="91440" bIns="45720" rtlCol="0" anchor="ctr">
            <a:spAutoFit/>
          </a:bodyPr>
          <a:lstStyle/>
          <a:p>
            <a:pPr>
              <a:buSzPct val="130000"/>
            </a:pPr>
            <a:r>
              <a:rPr lang="nn-NO" sz="2000">
                <a:solidFill>
                  <a:schemeClr val="accent6">
                    <a:lumMod val="75000"/>
                  </a:schemeClr>
                </a:solidFill>
              </a:rPr>
              <a:t>       </a:t>
            </a:r>
            <a:r>
              <a:rPr lang="nn-NO" sz="2000">
                <a:solidFill>
                  <a:srgbClr val="00B0B9"/>
                </a:solidFill>
              </a:rPr>
              <a:t>Skuleruta 2026-27</a:t>
            </a:r>
          </a:p>
          <a:p>
            <a:br>
              <a:rPr lang="nn-NO" sz="2000"/>
            </a:br>
            <a:endParaRPr lang="nn-NO" sz="2000">
              <a:solidFill>
                <a:srgbClr val="00B0B9"/>
              </a:solidFill>
              <a:cs typeface="Calibri"/>
            </a:endParaRPr>
          </a:p>
          <a:p>
            <a:pPr>
              <a:buSzPct val="130000"/>
            </a:pPr>
            <a:endParaRPr lang="nn-NO" sz="1400"/>
          </a:p>
          <a:p>
            <a:endParaRPr lang="nn-NO" sz="1400">
              <a:cs typeface="Calibri"/>
            </a:endParaRPr>
          </a:p>
          <a:p>
            <a:endParaRPr lang="nb-NO" sz="1400">
              <a:cs typeface="Calibri"/>
            </a:endParaRPr>
          </a:p>
          <a:p>
            <a:endParaRPr lang="nn-NO" sz="1400">
              <a:cs typeface="Calibri"/>
            </a:endParaRPr>
          </a:p>
          <a:p>
            <a:endParaRPr lang="nn-NO" sz="1400"/>
          </a:p>
          <a:p>
            <a:endParaRPr lang="nn-NO" sz="1400"/>
          </a:p>
          <a:p>
            <a:endParaRPr lang="nn-NO" sz="1400"/>
          </a:p>
          <a:p>
            <a:endParaRPr lang="nn-NO" sz="1400"/>
          </a:p>
          <a:p>
            <a:endParaRPr lang="nn-NO" sz="1400"/>
          </a:p>
          <a:p>
            <a:endParaRPr lang="nn-NO" sz="1400"/>
          </a:p>
          <a:p>
            <a:endParaRPr lang="nn-NO" sz="1400"/>
          </a:p>
          <a:p>
            <a:endParaRPr lang="nn-NO" sz="1400"/>
          </a:p>
          <a:p>
            <a:endParaRPr lang="nn-NO" sz="1400"/>
          </a:p>
          <a:p>
            <a:r>
              <a:rPr lang="nn-NO" sz="1400"/>
              <a:t>Foreldremøte:</a:t>
            </a:r>
            <a:endParaRPr lang="nn-NO" sz="1400">
              <a:cs typeface="Calibri"/>
            </a:endParaRPr>
          </a:p>
          <a:p>
            <a:r>
              <a:rPr lang="nb-NO" sz="1400"/>
              <a:t>1. termin – veke 35 - 38</a:t>
            </a:r>
            <a:endParaRPr lang="nb-NO" sz="1400">
              <a:cs typeface="Calibri"/>
            </a:endParaRPr>
          </a:p>
          <a:p>
            <a:r>
              <a:rPr lang="nb-NO" sz="1400"/>
              <a:t>2. termin – veke 21 - 24</a:t>
            </a:r>
            <a:br>
              <a:rPr lang="nb-NO" sz="1400"/>
            </a:br>
            <a:endParaRPr lang="nn-NO" sz="1400">
              <a:cs typeface="Calibri"/>
            </a:endParaRPr>
          </a:p>
          <a:p>
            <a:endParaRPr lang="nb-NO" sz="1400"/>
          </a:p>
          <a:p>
            <a:pPr>
              <a:buSzPct val="130000"/>
            </a:pPr>
            <a:r>
              <a:rPr lang="nb-NO" sz="2000">
                <a:solidFill>
                  <a:schemeClr val="accent6">
                    <a:lumMod val="75000"/>
                  </a:schemeClr>
                </a:solidFill>
              </a:rPr>
              <a:t>      </a:t>
            </a:r>
            <a:r>
              <a:rPr lang="nb-NO" sz="2000">
                <a:solidFill>
                  <a:srgbClr val="00B0B9"/>
                </a:solidFill>
              </a:rPr>
              <a:t>Bestilling av melkeprodukt og frukt</a:t>
            </a:r>
            <a:endParaRPr lang="nb-NO" sz="2000">
              <a:solidFill>
                <a:srgbClr val="00B0B9"/>
              </a:solidFill>
              <a:cs typeface="Calibri"/>
            </a:endParaRPr>
          </a:p>
          <a:p>
            <a:pPr>
              <a:buSzPct val="130000"/>
            </a:pPr>
            <a:endParaRPr lang="nn-NO" sz="1400"/>
          </a:p>
          <a:p>
            <a:pPr>
              <a:buSzPct val="130000"/>
            </a:pPr>
            <a:r>
              <a:rPr lang="nn-NO" sz="1400"/>
              <a:t>www.skolelyst.no </a:t>
            </a:r>
            <a:endParaRPr lang="nn-NO" sz="1400">
              <a:cs typeface="Calibri"/>
            </a:endParaRPr>
          </a:p>
          <a:p>
            <a:pPr>
              <a:buSzPct val="130000"/>
            </a:pPr>
            <a:r>
              <a:rPr lang="nn-NO" sz="1400"/>
              <a:t>www.skolefrukt.no</a:t>
            </a:r>
            <a:endParaRPr lang="nn-NO" sz="1400">
              <a:cs typeface="Calibri"/>
            </a:endParaRPr>
          </a:p>
          <a:p>
            <a:pPr>
              <a:buSzPct val="130000"/>
            </a:pPr>
            <a:endParaRPr lang="nn-NO" sz="1400"/>
          </a:p>
          <a:p>
            <a:pPr>
              <a:buSzPct val="130000"/>
            </a:pPr>
            <a:r>
              <a:rPr lang="nn-NO" sz="1400"/>
              <a:t>Det tek om lag ei veke frå bestilling til elevane får bestilte produkt. </a:t>
            </a:r>
            <a:br>
              <a:rPr lang="nn-NO" sz="1400"/>
            </a:br>
            <a:endParaRPr lang="nb-NO" sz="1400"/>
          </a:p>
          <a:p>
            <a:endParaRPr lang="nn-NO" sz="1400"/>
          </a:p>
          <a:p>
            <a:r>
              <a:rPr lang="nb-NO" sz="2000">
                <a:solidFill>
                  <a:schemeClr val="accent6">
                    <a:lumMod val="75000"/>
                  </a:schemeClr>
                </a:solidFill>
              </a:rPr>
              <a:t>       </a:t>
            </a:r>
            <a:r>
              <a:rPr lang="nb-NO" sz="2000">
                <a:solidFill>
                  <a:srgbClr val="00B0B9"/>
                </a:solidFill>
              </a:rPr>
              <a:t>Leksehjelp</a:t>
            </a:r>
            <a:br>
              <a:rPr lang="nb-NO" sz="2000"/>
            </a:br>
            <a:endParaRPr lang="nb-NO" sz="2000">
              <a:solidFill>
                <a:srgbClr val="00B0B9"/>
              </a:solidFill>
            </a:endParaRPr>
          </a:p>
          <a:p>
            <a:r>
              <a:rPr lang="nn-NO" sz="1400"/>
              <a:t>Ved Nordfjordeid skule vert det gjeve tilbod om leksehjelp for elevar </a:t>
            </a:r>
            <a:endParaRPr lang="nn-NO" sz="1400">
              <a:cs typeface="Calibri"/>
            </a:endParaRPr>
          </a:p>
          <a:p>
            <a:r>
              <a:rPr lang="nn-NO" sz="1400"/>
              <a:t>i 4.- 7. klasse. Skulen sender ut påmeldingsskjema i Vigilo ved skulestart. </a:t>
            </a:r>
            <a:endParaRPr lang="nn-NO" sz="1400">
              <a:cs typeface="Calibri"/>
            </a:endParaRPr>
          </a:p>
          <a:p>
            <a:endParaRPr lang="nn-NO" sz="1400"/>
          </a:p>
          <a:p>
            <a:endParaRPr lang="nn-NO" sz="1400"/>
          </a:p>
        </p:txBody>
      </p:sp>
      <p:pic>
        <p:nvPicPr>
          <p:cNvPr id="3" name="Grafikk 2" descr="Badge Tick1 outline">
            <a:extLst>
              <a:ext uri="{FF2B5EF4-FFF2-40B4-BE49-F238E27FC236}">
                <a16:creationId xmlns:a16="http://schemas.microsoft.com/office/drawing/2014/main" id="{B507EEA8-A0E9-454C-8FD9-F0D41D03E988}"/>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749130" y="890792"/>
            <a:ext cx="375220" cy="375220"/>
          </a:xfrm>
          <a:prstGeom prst="rect">
            <a:avLst/>
          </a:prstGeom>
        </p:spPr>
      </p:pic>
      <p:pic>
        <p:nvPicPr>
          <p:cNvPr id="4" name="Grafikk 3" descr="Badge Tick1 outline">
            <a:extLst>
              <a:ext uri="{FF2B5EF4-FFF2-40B4-BE49-F238E27FC236}">
                <a16:creationId xmlns:a16="http://schemas.microsoft.com/office/drawing/2014/main" id="{FE35EFC8-8383-4844-866C-1C85CCE495DC}"/>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743328" y="5670909"/>
            <a:ext cx="375220" cy="375220"/>
          </a:xfrm>
          <a:prstGeom prst="rect">
            <a:avLst/>
          </a:prstGeom>
        </p:spPr>
      </p:pic>
      <p:pic>
        <p:nvPicPr>
          <p:cNvPr id="5" name="Grafikk 4" descr="Badge Tick1 outline">
            <a:extLst>
              <a:ext uri="{FF2B5EF4-FFF2-40B4-BE49-F238E27FC236}">
                <a16:creationId xmlns:a16="http://schemas.microsoft.com/office/drawing/2014/main" id="{26B9FEA5-2D65-4DFE-B0AE-AF27FF0C2C68}"/>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757296" y="7462604"/>
            <a:ext cx="375220" cy="375220"/>
          </a:xfrm>
          <a:prstGeom prst="rect">
            <a:avLst/>
          </a:prstGeom>
        </p:spPr>
      </p:pic>
      <p:sp>
        <p:nvSpPr>
          <p:cNvPr id="6" name="Ellipse 5">
            <a:extLst>
              <a:ext uri="{FF2B5EF4-FFF2-40B4-BE49-F238E27FC236}">
                <a16:creationId xmlns:a16="http://schemas.microsoft.com/office/drawing/2014/main" id="{262ACD0A-24C0-436C-BDB4-44AD4FADC149}"/>
              </a:ext>
            </a:extLst>
          </p:cNvPr>
          <p:cNvSpPr/>
          <p:nvPr/>
        </p:nvSpPr>
        <p:spPr>
          <a:xfrm>
            <a:off x="-720080" y="-720080"/>
            <a:ext cx="1440160" cy="1440160"/>
          </a:xfrm>
          <a:prstGeom prst="ellipse">
            <a:avLst/>
          </a:prstGeom>
          <a:solidFill>
            <a:srgbClr val="CFD6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6" name="TekstSylinder 15">
            <a:extLst>
              <a:ext uri="{FF2B5EF4-FFF2-40B4-BE49-F238E27FC236}">
                <a16:creationId xmlns:a16="http://schemas.microsoft.com/office/drawing/2014/main" id="{6A17C938-F978-9D91-4D43-6EFAEAF60C60}"/>
              </a:ext>
            </a:extLst>
          </p:cNvPr>
          <p:cNvSpPr txBox="1"/>
          <p:nvPr/>
        </p:nvSpPr>
        <p:spPr>
          <a:xfrm>
            <a:off x="745958" y="2021305"/>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nb-NO"/>
          </a:p>
        </p:txBody>
      </p:sp>
      <p:sp>
        <p:nvSpPr>
          <p:cNvPr id="19" name="TekstSylinder 18">
            <a:extLst>
              <a:ext uri="{FF2B5EF4-FFF2-40B4-BE49-F238E27FC236}">
                <a16:creationId xmlns:a16="http://schemas.microsoft.com/office/drawing/2014/main" id="{CE5916F8-13BD-24AA-5177-F590E2DA6346}"/>
              </a:ext>
            </a:extLst>
          </p:cNvPr>
          <p:cNvSpPr txBox="1"/>
          <p:nvPr/>
        </p:nvSpPr>
        <p:spPr>
          <a:xfrm>
            <a:off x="1660358" y="2273968"/>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nb-NO"/>
          </a:p>
        </p:txBody>
      </p:sp>
      <p:sp>
        <p:nvSpPr>
          <p:cNvPr id="12" name="TextBox 11">
            <a:extLst>
              <a:ext uri="{FF2B5EF4-FFF2-40B4-BE49-F238E27FC236}">
                <a16:creationId xmlns:a16="http://schemas.microsoft.com/office/drawing/2014/main" id="{C9E6624A-F689-B0B1-7235-399567A9AC96}"/>
              </a:ext>
            </a:extLst>
          </p:cNvPr>
          <p:cNvSpPr txBox="1"/>
          <p:nvPr/>
        </p:nvSpPr>
        <p:spPr>
          <a:xfrm>
            <a:off x="2057400" y="4343400"/>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a:p>
        </p:txBody>
      </p:sp>
      <p:graphicFrame>
        <p:nvGraphicFramePr>
          <p:cNvPr id="13" name="Tabell 12">
            <a:extLst>
              <a:ext uri="{FF2B5EF4-FFF2-40B4-BE49-F238E27FC236}">
                <a16:creationId xmlns:a16="http://schemas.microsoft.com/office/drawing/2014/main" id="{D96181D8-8644-B164-ABF0-87D5C96EF2A1}"/>
              </a:ext>
            </a:extLst>
          </p:cNvPr>
          <p:cNvGraphicFramePr>
            <a:graphicFrameLocks noGrp="1"/>
          </p:cNvGraphicFramePr>
          <p:nvPr>
            <p:extLst>
              <p:ext uri="{D42A27DB-BD31-4B8C-83A1-F6EECF244321}">
                <p14:modId xmlns:p14="http://schemas.microsoft.com/office/powerpoint/2010/main" val="2142246804"/>
              </p:ext>
            </p:extLst>
          </p:nvPr>
        </p:nvGraphicFramePr>
        <p:xfrm>
          <a:off x="781235" y="1360958"/>
          <a:ext cx="5213723" cy="3144360"/>
        </p:xfrm>
        <a:graphic>
          <a:graphicData uri="http://schemas.openxmlformats.org/drawingml/2006/table">
            <a:tbl>
              <a:tblPr firstRow="1" bandRow="1">
                <a:tableStyleId>{5C22544A-7EE6-4342-B048-85BDC9FD1C3A}</a:tableStyleId>
              </a:tblPr>
              <a:tblGrid>
                <a:gridCol w="709052">
                  <a:extLst>
                    <a:ext uri="{9D8B030D-6E8A-4147-A177-3AD203B41FA5}">
                      <a16:colId xmlns:a16="http://schemas.microsoft.com/office/drawing/2014/main" val="2802195524"/>
                    </a:ext>
                  </a:extLst>
                </a:gridCol>
                <a:gridCol w="2190458">
                  <a:extLst>
                    <a:ext uri="{9D8B030D-6E8A-4147-A177-3AD203B41FA5}">
                      <a16:colId xmlns:a16="http://schemas.microsoft.com/office/drawing/2014/main" val="1542487662"/>
                    </a:ext>
                  </a:extLst>
                </a:gridCol>
                <a:gridCol w="2314213">
                  <a:extLst>
                    <a:ext uri="{9D8B030D-6E8A-4147-A177-3AD203B41FA5}">
                      <a16:colId xmlns:a16="http://schemas.microsoft.com/office/drawing/2014/main" val="3603790236"/>
                    </a:ext>
                  </a:extLst>
                </a:gridCol>
              </a:tblGrid>
              <a:tr h="32446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b="1">
                          <a:solidFill>
                            <a:schemeClr val="tx1"/>
                          </a:solidFill>
                          <a:latin typeface="Aptos"/>
                        </a:rPr>
                        <a:t>AUG</a:t>
                      </a:r>
                    </a:p>
                  </a:txBody>
                  <a:tcPr>
                    <a:solidFill>
                      <a:schemeClr val="accent5"/>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b="0">
                          <a:solidFill>
                            <a:schemeClr val="tx1"/>
                          </a:solidFill>
                          <a:latin typeface="Aptos"/>
                        </a:rPr>
                        <a:t>Første </a:t>
                      </a:r>
                      <a:r>
                        <a:rPr lang="nb-NO" sz="1200" b="0" err="1">
                          <a:solidFill>
                            <a:schemeClr val="tx1"/>
                          </a:solidFill>
                          <a:latin typeface="Aptos"/>
                        </a:rPr>
                        <a:t>skuledag</a:t>
                      </a:r>
                      <a:endParaRPr lang="nb-NO" sz="1200" b="0">
                        <a:solidFill>
                          <a:schemeClr val="tx1"/>
                        </a:solidFill>
                        <a:latin typeface="Aptos"/>
                      </a:endParaRPr>
                    </a:p>
                  </a:txBody>
                  <a:tcPr>
                    <a:solidFill>
                      <a:schemeClr val="accent5">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b="0">
                          <a:solidFill>
                            <a:schemeClr val="tx1"/>
                          </a:solidFill>
                          <a:latin typeface="Aptos"/>
                        </a:rPr>
                        <a:t>17. august</a:t>
                      </a:r>
                    </a:p>
                  </a:txBody>
                  <a:tcPr>
                    <a:solidFill>
                      <a:schemeClr val="accent5">
                        <a:lumMod val="20000"/>
                        <a:lumOff val="80000"/>
                      </a:schemeClr>
                    </a:solidFill>
                  </a:tcPr>
                </a:tc>
                <a:extLst>
                  <a:ext uri="{0D108BD9-81ED-4DB2-BD59-A6C34878D82A}">
                    <a16:rowId xmlns:a16="http://schemas.microsoft.com/office/drawing/2014/main" val="2401386782"/>
                  </a:ext>
                </a:extLst>
              </a:tr>
              <a:tr h="162233">
                <a:tc>
                  <a:txBody>
                    <a:bodyPr/>
                    <a:lstStyle/>
                    <a:p>
                      <a:r>
                        <a:rPr lang="nb-NO" sz="1200" b="1">
                          <a:latin typeface="Aptos"/>
                        </a:rPr>
                        <a:t>OKT</a:t>
                      </a:r>
                    </a:p>
                  </a:txBody>
                  <a:tcPr>
                    <a:solidFill>
                      <a:schemeClr val="accent5"/>
                    </a:solidFill>
                  </a:tcPr>
                </a:tc>
                <a:tc>
                  <a:txBody>
                    <a:bodyPr/>
                    <a:lstStyle/>
                    <a:p>
                      <a:r>
                        <a:rPr lang="nb-NO" sz="1200">
                          <a:latin typeface="Aptos"/>
                        </a:rPr>
                        <a:t>Haustferie </a:t>
                      </a:r>
                    </a:p>
                  </a:txBody>
                  <a:tcPr/>
                </a:tc>
                <a:tc>
                  <a:txBody>
                    <a:bodyPr/>
                    <a:lstStyle/>
                    <a:p>
                      <a:r>
                        <a:rPr lang="nb-NO" sz="1200">
                          <a:latin typeface="Aptos"/>
                        </a:rPr>
                        <a:t>5.-9. oktober, veke 41</a:t>
                      </a:r>
                    </a:p>
                  </a:txBody>
                  <a:tcPr/>
                </a:tc>
                <a:extLst>
                  <a:ext uri="{0D108BD9-81ED-4DB2-BD59-A6C34878D82A}">
                    <a16:rowId xmlns:a16="http://schemas.microsoft.com/office/drawing/2014/main" val="3509107553"/>
                  </a:ext>
                </a:extLst>
              </a:tr>
              <a:tr h="162233">
                <a:tc>
                  <a:txBody>
                    <a:bodyPr/>
                    <a:lstStyle/>
                    <a:p>
                      <a:r>
                        <a:rPr lang="nb-NO" sz="1200" b="1">
                          <a:latin typeface="Aptos"/>
                        </a:rPr>
                        <a:t>NOV</a:t>
                      </a:r>
                    </a:p>
                  </a:txBody>
                  <a:tcPr>
                    <a:solidFill>
                      <a:schemeClr val="accent5"/>
                    </a:solidFill>
                  </a:tcPr>
                </a:tc>
                <a:tc>
                  <a:txBody>
                    <a:bodyPr/>
                    <a:lstStyle/>
                    <a:p>
                      <a:r>
                        <a:rPr lang="nb-NO" sz="1200">
                          <a:latin typeface="Aptos"/>
                        </a:rPr>
                        <a:t>Elevfri dag</a:t>
                      </a:r>
                    </a:p>
                  </a:txBody>
                  <a:tcPr/>
                </a:tc>
                <a:tc>
                  <a:txBody>
                    <a:bodyPr/>
                    <a:lstStyle/>
                    <a:p>
                      <a:r>
                        <a:rPr lang="nb-NO" sz="1200">
                          <a:latin typeface="Aptos"/>
                        </a:rPr>
                        <a:t>6. november</a:t>
                      </a:r>
                    </a:p>
                  </a:txBody>
                  <a:tcPr/>
                </a:tc>
                <a:extLst>
                  <a:ext uri="{0D108BD9-81ED-4DB2-BD59-A6C34878D82A}">
                    <a16:rowId xmlns:a16="http://schemas.microsoft.com/office/drawing/2014/main" val="424326976"/>
                  </a:ext>
                </a:extLst>
              </a:tr>
              <a:tr h="324465">
                <a:tc>
                  <a:txBody>
                    <a:bodyPr/>
                    <a:lstStyle/>
                    <a:p>
                      <a:r>
                        <a:rPr lang="nb-NO" sz="1200" b="1">
                          <a:latin typeface="Aptos"/>
                        </a:rPr>
                        <a:t>DES</a:t>
                      </a:r>
                    </a:p>
                  </a:txBody>
                  <a:tcPr>
                    <a:solidFill>
                      <a:schemeClr val="accent5"/>
                    </a:solidFill>
                  </a:tcPr>
                </a:tc>
                <a:tc>
                  <a:txBody>
                    <a:bodyPr/>
                    <a:lstStyle/>
                    <a:p>
                      <a:r>
                        <a:rPr lang="nb-NO" sz="1200">
                          <a:latin typeface="Aptos"/>
                        </a:rPr>
                        <a:t>Siste </a:t>
                      </a:r>
                      <a:r>
                        <a:rPr lang="nb-NO" sz="1200" err="1">
                          <a:latin typeface="Aptos"/>
                        </a:rPr>
                        <a:t>skuledag</a:t>
                      </a:r>
                      <a:r>
                        <a:rPr lang="nb-NO" sz="1200">
                          <a:latin typeface="Aptos"/>
                        </a:rPr>
                        <a:t> før jul</a:t>
                      </a:r>
                    </a:p>
                  </a:txBody>
                  <a:tcPr/>
                </a:tc>
                <a:tc>
                  <a:txBody>
                    <a:bodyPr/>
                    <a:lstStyle/>
                    <a:p>
                      <a:r>
                        <a:rPr lang="nb-NO" sz="1200">
                          <a:latin typeface="Aptos"/>
                        </a:rPr>
                        <a:t>18. desember (fredag)</a:t>
                      </a:r>
                    </a:p>
                  </a:txBody>
                  <a:tcPr/>
                </a:tc>
                <a:extLst>
                  <a:ext uri="{0D108BD9-81ED-4DB2-BD59-A6C34878D82A}">
                    <a16:rowId xmlns:a16="http://schemas.microsoft.com/office/drawing/2014/main" val="3026113000"/>
                  </a:ext>
                </a:extLst>
              </a:tr>
              <a:tr h="324465">
                <a:tc>
                  <a:txBody>
                    <a:bodyPr/>
                    <a:lstStyle/>
                    <a:p>
                      <a:r>
                        <a:rPr lang="nb-NO" sz="1200" b="1">
                          <a:latin typeface="Aptos"/>
                        </a:rPr>
                        <a:t>JAN</a:t>
                      </a:r>
                    </a:p>
                  </a:txBody>
                  <a:tcPr>
                    <a:solidFill>
                      <a:schemeClr val="accent5"/>
                    </a:solidFill>
                  </a:tcPr>
                </a:tc>
                <a:tc>
                  <a:txBody>
                    <a:bodyPr/>
                    <a:lstStyle/>
                    <a:p>
                      <a:r>
                        <a:rPr lang="nb-NO" sz="1200">
                          <a:latin typeface="Aptos"/>
                        </a:rPr>
                        <a:t>Første </a:t>
                      </a:r>
                      <a:r>
                        <a:rPr lang="nb-NO" sz="1200" err="1">
                          <a:latin typeface="Aptos"/>
                        </a:rPr>
                        <a:t>skuledag</a:t>
                      </a:r>
                      <a:r>
                        <a:rPr lang="nb-NO" sz="1200">
                          <a:latin typeface="Aptos"/>
                        </a:rPr>
                        <a:t> etter jul</a:t>
                      </a:r>
                    </a:p>
                  </a:txBody>
                  <a:tcPr/>
                </a:tc>
                <a:tc>
                  <a:txBody>
                    <a:bodyPr/>
                    <a:lstStyle/>
                    <a:p>
                      <a:r>
                        <a:rPr lang="nb-NO" sz="1200">
                          <a:latin typeface="Aptos"/>
                        </a:rPr>
                        <a:t>4. januar (måndag)</a:t>
                      </a:r>
                    </a:p>
                  </a:txBody>
                  <a:tcPr/>
                </a:tc>
                <a:extLst>
                  <a:ext uri="{0D108BD9-81ED-4DB2-BD59-A6C34878D82A}">
                    <a16:rowId xmlns:a16="http://schemas.microsoft.com/office/drawing/2014/main" val="231344213"/>
                  </a:ext>
                </a:extLst>
              </a:tr>
              <a:tr h="324465">
                <a:tc>
                  <a:txBody>
                    <a:bodyPr/>
                    <a:lstStyle/>
                    <a:p>
                      <a:r>
                        <a:rPr lang="nb-NO" sz="1200" b="1">
                          <a:latin typeface="Aptos"/>
                        </a:rPr>
                        <a:t>FEB</a:t>
                      </a:r>
                    </a:p>
                  </a:txBody>
                  <a:tcPr>
                    <a:solidFill>
                      <a:schemeClr val="accent5"/>
                    </a:solidFill>
                  </a:tcPr>
                </a:tc>
                <a:tc>
                  <a:txBody>
                    <a:bodyPr/>
                    <a:lstStyle/>
                    <a:p>
                      <a:r>
                        <a:rPr lang="nb-NO" sz="1200">
                          <a:latin typeface="Aptos"/>
                        </a:rPr>
                        <a:t>Vinterferie</a:t>
                      </a:r>
                    </a:p>
                  </a:txBody>
                  <a:tcPr/>
                </a:tc>
                <a:tc>
                  <a:txBody>
                    <a:bodyPr/>
                    <a:lstStyle/>
                    <a:p>
                      <a:r>
                        <a:rPr lang="nb-NO" sz="1200">
                          <a:latin typeface="Aptos"/>
                        </a:rPr>
                        <a:t>22.-26. februar, veke 8</a:t>
                      </a:r>
                    </a:p>
                  </a:txBody>
                  <a:tcPr/>
                </a:tc>
                <a:extLst>
                  <a:ext uri="{0D108BD9-81ED-4DB2-BD59-A6C34878D82A}">
                    <a16:rowId xmlns:a16="http://schemas.microsoft.com/office/drawing/2014/main" val="722578738"/>
                  </a:ext>
                </a:extLst>
              </a:tr>
              <a:tr h="324465">
                <a:tc>
                  <a:txBody>
                    <a:bodyPr/>
                    <a:lstStyle/>
                    <a:p>
                      <a:r>
                        <a:rPr lang="nb-NO" sz="1200" b="1">
                          <a:latin typeface="Aptos"/>
                        </a:rPr>
                        <a:t>MAR</a:t>
                      </a:r>
                    </a:p>
                  </a:txBody>
                  <a:tcPr>
                    <a:solidFill>
                      <a:schemeClr val="accent5"/>
                    </a:solidFill>
                  </a:tcPr>
                </a:tc>
                <a:tc>
                  <a:txBody>
                    <a:bodyPr/>
                    <a:lstStyle/>
                    <a:p>
                      <a:r>
                        <a:rPr lang="nb-NO" sz="1200">
                          <a:latin typeface="Aptos"/>
                        </a:rPr>
                        <a:t>Siste </a:t>
                      </a:r>
                      <a:r>
                        <a:rPr lang="nb-NO" sz="1200" err="1">
                          <a:latin typeface="Aptos"/>
                        </a:rPr>
                        <a:t>skuledag</a:t>
                      </a:r>
                      <a:r>
                        <a:rPr lang="nb-NO" sz="1200">
                          <a:latin typeface="Aptos"/>
                        </a:rPr>
                        <a:t> før påske</a:t>
                      </a:r>
                    </a:p>
                  </a:txBody>
                  <a:tcPr/>
                </a:tc>
                <a:tc>
                  <a:txBody>
                    <a:bodyPr/>
                    <a:lstStyle/>
                    <a:p>
                      <a:r>
                        <a:rPr lang="nb-NO" sz="1200">
                          <a:solidFill>
                            <a:schemeClr val="tx1"/>
                          </a:solidFill>
                          <a:latin typeface="Aptos"/>
                        </a:rPr>
                        <a:t>19. mars (fredag)</a:t>
                      </a:r>
                    </a:p>
                  </a:txBody>
                  <a:tcPr/>
                </a:tc>
                <a:extLst>
                  <a:ext uri="{0D108BD9-81ED-4DB2-BD59-A6C34878D82A}">
                    <a16:rowId xmlns:a16="http://schemas.microsoft.com/office/drawing/2014/main" val="3267397197"/>
                  </a:ext>
                </a:extLst>
              </a:tr>
              <a:tr h="324465">
                <a:tc>
                  <a:txBody>
                    <a:bodyPr/>
                    <a:lstStyle/>
                    <a:p>
                      <a:r>
                        <a:rPr lang="nb-NO" sz="1200" b="1">
                          <a:latin typeface="Aptos"/>
                        </a:rPr>
                        <a:t>MAR</a:t>
                      </a:r>
                    </a:p>
                  </a:txBody>
                  <a:tcPr>
                    <a:solidFill>
                      <a:schemeClr val="accent5"/>
                    </a:solidFill>
                  </a:tcPr>
                </a:tc>
                <a:tc>
                  <a:txBody>
                    <a:bodyPr/>
                    <a:lstStyle/>
                    <a:p>
                      <a:r>
                        <a:rPr lang="nb-NO" sz="1200">
                          <a:latin typeface="Aptos"/>
                        </a:rPr>
                        <a:t>Første </a:t>
                      </a:r>
                      <a:r>
                        <a:rPr lang="nb-NO" sz="1200" err="1">
                          <a:latin typeface="Aptos"/>
                        </a:rPr>
                        <a:t>skuledag</a:t>
                      </a:r>
                      <a:r>
                        <a:rPr lang="nb-NO" sz="1200">
                          <a:latin typeface="Aptos"/>
                        </a:rPr>
                        <a:t> etter påske</a:t>
                      </a:r>
                    </a:p>
                  </a:txBody>
                  <a:tcPr/>
                </a:tc>
                <a:tc>
                  <a:txBody>
                    <a:bodyPr/>
                    <a:lstStyle/>
                    <a:p>
                      <a:r>
                        <a:rPr lang="nb-NO" sz="1200">
                          <a:latin typeface="Aptos"/>
                        </a:rPr>
                        <a:t>30. mars (tysdag)</a:t>
                      </a:r>
                    </a:p>
                  </a:txBody>
                  <a:tcPr/>
                </a:tc>
                <a:extLst>
                  <a:ext uri="{0D108BD9-81ED-4DB2-BD59-A6C34878D82A}">
                    <a16:rowId xmlns:a16="http://schemas.microsoft.com/office/drawing/2014/main" val="4226384328"/>
                  </a:ext>
                </a:extLst>
              </a:tr>
              <a:tr h="324465">
                <a:tc>
                  <a:txBody>
                    <a:bodyPr/>
                    <a:lstStyle/>
                    <a:p>
                      <a:r>
                        <a:rPr lang="nb-NO" sz="1200" b="1">
                          <a:latin typeface="Aptos"/>
                        </a:rPr>
                        <a:t>MAI</a:t>
                      </a:r>
                    </a:p>
                  </a:txBody>
                  <a:tcPr>
                    <a:solidFill>
                      <a:schemeClr val="accent5"/>
                    </a:solidFill>
                  </a:tcPr>
                </a:tc>
                <a:tc>
                  <a:txBody>
                    <a:bodyPr/>
                    <a:lstStyle/>
                    <a:p>
                      <a:r>
                        <a:rPr lang="nb-NO" sz="1200">
                          <a:latin typeface="Aptos"/>
                        </a:rPr>
                        <a:t>Elevfri dag</a:t>
                      </a:r>
                    </a:p>
                  </a:txBody>
                  <a:tcPr/>
                </a:tc>
                <a:tc>
                  <a:txBody>
                    <a:bodyPr/>
                    <a:lstStyle/>
                    <a:p>
                      <a:r>
                        <a:rPr lang="nb-NO" sz="1200">
                          <a:latin typeface="Aptos"/>
                        </a:rPr>
                        <a:t>7. mai (fredag)</a:t>
                      </a:r>
                    </a:p>
                  </a:txBody>
                  <a:tcPr/>
                </a:tc>
                <a:extLst>
                  <a:ext uri="{0D108BD9-81ED-4DB2-BD59-A6C34878D82A}">
                    <a16:rowId xmlns:a16="http://schemas.microsoft.com/office/drawing/2014/main" val="2607125085"/>
                  </a:ext>
                </a:extLst>
              </a:tr>
              <a:tr h="324465">
                <a:tc>
                  <a:txBody>
                    <a:bodyPr/>
                    <a:lstStyle/>
                    <a:p>
                      <a:r>
                        <a:rPr lang="nb-NO" sz="1200" b="1">
                          <a:latin typeface="Aptos"/>
                        </a:rPr>
                        <a:t>JUN</a:t>
                      </a:r>
                    </a:p>
                  </a:txBody>
                  <a:tcPr>
                    <a:solidFill>
                      <a:schemeClr val="accent5"/>
                    </a:solidFill>
                  </a:tcPr>
                </a:tc>
                <a:tc>
                  <a:txBody>
                    <a:bodyPr/>
                    <a:lstStyle/>
                    <a:p>
                      <a:r>
                        <a:rPr lang="nb-NO" sz="1200">
                          <a:latin typeface="Aptos"/>
                        </a:rPr>
                        <a:t>Siste </a:t>
                      </a:r>
                      <a:r>
                        <a:rPr lang="nb-NO" sz="1200" err="1">
                          <a:latin typeface="Aptos"/>
                        </a:rPr>
                        <a:t>skuledag</a:t>
                      </a:r>
                      <a:endParaRPr lang="nb-NO" sz="1200">
                        <a:latin typeface="Aptos"/>
                      </a:endParaRPr>
                    </a:p>
                  </a:txBody>
                  <a:tcPr/>
                </a:tc>
                <a:tc>
                  <a:txBody>
                    <a:bodyPr/>
                    <a:lstStyle/>
                    <a:p>
                      <a:r>
                        <a:rPr lang="nb-NO" sz="1200">
                          <a:solidFill>
                            <a:schemeClr val="tx1"/>
                          </a:solidFill>
                          <a:latin typeface="Aptos"/>
                        </a:rPr>
                        <a:t>18. juni (fredag)</a:t>
                      </a:r>
                    </a:p>
                  </a:txBody>
                  <a:tcPr/>
                </a:tc>
                <a:extLst>
                  <a:ext uri="{0D108BD9-81ED-4DB2-BD59-A6C34878D82A}">
                    <a16:rowId xmlns:a16="http://schemas.microsoft.com/office/drawing/2014/main" val="1134356403"/>
                  </a:ext>
                </a:extLst>
              </a:tr>
            </a:tbl>
          </a:graphicData>
        </a:graphic>
      </p:graphicFrame>
      <p:sp>
        <p:nvSpPr>
          <p:cNvPr id="2" name="TekstSylinder 1">
            <a:extLst>
              <a:ext uri="{FF2B5EF4-FFF2-40B4-BE49-F238E27FC236}">
                <a16:creationId xmlns:a16="http://schemas.microsoft.com/office/drawing/2014/main" id="{B62ED70D-52B9-FDA5-D359-74D03F1C5F6C}"/>
              </a:ext>
            </a:extLst>
          </p:cNvPr>
          <p:cNvSpPr txBox="1"/>
          <p:nvPr/>
        </p:nvSpPr>
        <p:spPr>
          <a:xfrm>
            <a:off x="357424" y="8428948"/>
            <a:ext cx="298747" cy="276999"/>
          </a:xfrm>
          <a:prstGeom prst="rect">
            <a:avLst/>
          </a:prstGeom>
          <a:noFill/>
        </p:spPr>
        <p:txBody>
          <a:bodyPr wrap="square" rtlCol="0">
            <a:spAutoFit/>
          </a:bodyPr>
          <a:lstStyle/>
          <a:p>
            <a:r>
              <a:rPr lang="nb-NO" sz="1200"/>
              <a:t>6</a:t>
            </a:r>
          </a:p>
        </p:txBody>
      </p:sp>
    </p:spTree>
    <p:extLst>
      <p:ext uri="{BB962C8B-B14F-4D97-AF65-F5344CB8AC3E}">
        <p14:creationId xmlns:p14="http://schemas.microsoft.com/office/powerpoint/2010/main" val="16274016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kstSylinder 7"/>
          <p:cNvSpPr txBox="1"/>
          <p:nvPr/>
        </p:nvSpPr>
        <p:spPr>
          <a:xfrm>
            <a:off x="500738" y="639349"/>
            <a:ext cx="5880590" cy="5324535"/>
          </a:xfrm>
          <a:prstGeom prst="rect">
            <a:avLst/>
          </a:prstGeom>
          <a:noFill/>
        </p:spPr>
        <p:txBody>
          <a:bodyPr wrap="square" rtlCol="0">
            <a:spAutoFit/>
          </a:bodyPr>
          <a:lstStyle/>
          <a:p>
            <a:pPr>
              <a:buSzPct val="130000"/>
            </a:pPr>
            <a:r>
              <a:rPr lang="nn-NO" sz="2000">
                <a:solidFill>
                  <a:schemeClr val="accent6">
                    <a:lumMod val="75000"/>
                  </a:schemeClr>
                </a:solidFill>
              </a:rPr>
              <a:t>          </a:t>
            </a:r>
            <a:r>
              <a:rPr lang="nn-NO" sz="2000">
                <a:solidFill>
                  <a:srgbClr val="00B0B9"/>
                </a:solidFill>
              </a:rPr>
              <a:t>Timeoversikt</a:t>
            </a:r>
          </a:p>
          <a:p>
            <a:pPr>
              <a:buSzPct val="130000"/>
            </a:pPr>
            <a:endParaRPr lang="nb-NO" sz="2000">
              <a:solidFill>
                <a:schemeClr val="accent6">
                  <a:lumMod val="75000"/>
                </a:schemeClr>
              </a:solidFill>
            </a:endParaRPr>
          </a:p>
          <a:p>
            <a:pPr>
              <a:buSzPct val="130000"/>
            </a:pPr>
            <a:endParaRPr lang="nb-NO" sz="2000">
              <a:solidFill>
                <a:schemeClr val="accent6">
                  <a:lumMod val="75000"/>
                </a:schemeClr>
              </a:solidFill>
            </a:endParaRPr>
          </a:p>
          <a:p>
            <a:pPr>
              <a:buSzPct val="130000"/>
            </a:pPr>
            <a:endParaRPr lang="nb-NO" sz="2000">
              <a:solidFill>
                <a:schemeClr val="accent6">
                  <a:lumMod val="75000"/>
                </a:schemeClr>
              </a:solidFill>
            </a:endParaRPr>
          </a:p>
          <a:p>
            <a:pPr>
              <a:buSzPct val="130000"/>
            </a:pPr>
            <a:endParaRPr lang="nb-NO" sz="2000">
              <a:solidFill>
                <a:schemeClr val="accent6">
                  <a:lumMod val="75000"/>
                </a:schemeClr>
              </a:solidFill>
            </a:endParaRPr>
          </a:p>
          <a:p>
            <a:pPr>
              <a:buSzPct val="130000"/>
            </a:pPr>
            <a:endParaRPr lang="nb-NO" sz="2000">
              <a:solidFill>
                <a:schemeClr val="accent6">
                  <a:lumMod val="75000"/>
                </a:schemeClr>
              </a:solidFill>
            </a:endParaRPr>
          </a:p>
          <a:p>
            <a:pPr>
              <a:buSzPct val="130000"/>
            </a:pPr>
            <a:endParaRPr lang="nb-NO" sz="2000">
              <a:solidFill>
                <a:schemeClr val="accent6">
                  <a:lumMod val="75000"/>
                </a:schemeClr>
              </a:solidFill>
            </a:endParaRPr>
          </a:p>
          <a:p>
            <a:pPr>
              <a:buSzPct val="130000"/>
            </a:pPr>
            <a:endParaRPr lang="nb-NO" sz="2000">
              <a:solidFill>
                <a:schemeClr val="accent6">
                  <a:lumMod val="75000"/>
                </a:schemeClr>
              </a:solidFill>
            </a:endParaRPr>
          </a:p>
          <a:p>
            <a:pPr>
              <a:buSzPct val="130000"/>
            </a:pPr>
            <a:endParaRPr lang="nb-NO" sz="2000">
              <a:solidFill>
                <a:schemeClr val="accent6">
                  <a:lumMod val="75000"/>
                </a:schemeClr>
              </a:solidFill>
            </a:endParaRPr>
          </a:p>
          <a:p>
            <a:pPr>
              <a:buSzPct val="130000"/>
            </a:pPr>
            <a:endParaRPr lang="nb-NO" sz="2000">
              <a:solidFill>
                <a:schemeClr val="accent6">
                  <a:lumMod val="75000"/>
                </a:schemeClr>
              </a:solidFill>
            </a:endParaRPr>
          </a:p>
          <a:p>
            <a:pPr>
              <a:buSzPct val="130000"/>
            </a:pPr>
            <a:endParaRPr lang="nb-NO" sz="2000">
              <a:solidFill>
                <a:schemeClr val="accent6">
                  <a:lumMod val="75000"/>
                </a:schemeClr>
              </a:solidFill>
            </a:endParaRPr>
          </a:p>
          <a:p>
            <a:pPr>
              <a:buSzPct val="130000"/>
            </a:pPr>
            <a:endParaRPr lang="nb-NO" sz="2000">
              <a:solidFill>
                <a:schemeClr val="accent6">
                  <a:lumMod val="75000"/>
                </a:schemeClr>
              </a:solidFill>
            </a:endParaRPr>
          </a:p>
          <a:p>
            <a:pPr>
              <a:buSzPct val="130000"/>
            </a:pPr>
            <a:endParaRPr lang="nb-NO" sz="2000">
              <a:solidFill>
                <a:schemeClr val="accent6">
                  <a:lumMod val="75000"/>
                </a:schemeClr>
              </a:solidFill>
            </a:endParaRPr>
          </a:p>
          <a:p>
            <a:pPr>
              <a:buSzPct val="130000"/>
            </a:pPr>
            <a:endParaRPr lang="nb-NO" sz="2000">
              <a:solidFill>
                <a:schemeClr val="accent6">
                  <a:lumMod val="75000"/>
                </a:schemeClr>
              </a:solidFill>
            </a:endParaRPr>
          </a:p>
          <a:p>
            <a:pPr>
              <a:buSzPct val="130000"/>
            </a:pPr>
            <a:endParaRPr lang="nb-NO" sz="2000">
              <a:solidFill>
                <a:schemeClr val="accent6">
                  <a:lumMod val="75000"/>
                </a:schemeClr>
              </a:solidFill>
            </a:endParaRPr>
          </a:p>
          <a:p>
            <a:pPr>
              <a:buSzPct val="130000"/>
            </a:pPr>
            <a:endParaRPr lang="nb-NO" sz="2000">
              <a:solidFill>
                <a:schemeClr val="accent6">
                  <a:lumMod val="75000"/>
                </a:schemeClr>
              </a:solidFill>
            </a:endParaRPr>
          </a:p>
          <a:p>
            <a:pPr>
              <a:buSzPct val="130000"/>
            </a:pPr>
            <a:endParaRPr lang="nb-NO" sz="2000">
              <a:solidFill>
                <a:schemeClr val="accent6">
                  <a:lumMod val="75000"/>
                </a:schemeClr>
              </a:solidFill>
            </a:endParaRPr>
          </a:p>
        </p:txBody>
      </p:sp>
      <p:graphicFrame>
        <p:nvGraphicFramePr>
          <p:cNvPr id="2" name="Tabell 1"/>
          <p:cNvGraphicFramePr>
            <a:graphicFrameLocks noGrp="1"/>
          </p:cNvGraphicFramePr>
          <p:nvPr>
            <p:extLst>
              <p:ext uri="{D42A27DB-BD31-4B8C-83A1-F6EECF244321}">
                <p14:modId xmlns:p14="http://schemas.microsoft.com/office/powerpoint/2010/main" val="4030848451"/>
              </p:ext>
            </p:extLst>
          </p:nvPr>
        </p:nvGraphicFramePr>
        <p:xfrm>
          <a:off x="685800" y="1407694"/>
          <a:ext cx="5568105" cy="4597400"/>
        </p:xfrm>
        <a:graphic>
          <a:graphicData uri="http://schemas.openxmlformats.org/drawingml/2006/table">
            <a:tbl>
              <a:tblPr firstRow="1" bandRow="1">
                <a:tableStyleId>{5C22544A-7EE6-4342-B048-85BDC9FD1C3A}</a:tableStyleId>
              </a:tblPr>
              <a:tblGrid>
                <a:gridCol w="2183731">
                  <a:extLst>
                    <a:ext uri="{9D8B030D-6E8A-4147-A177-3AD203B41FA5}">
                      <a16:colId xmlns:a16="http://schemas.microsoft.com/office/drawing/2014/main" val="1678161606"/>
                    </a:ext>
                  </a:extLst>
                </a:gridCol>
                <a:gridCol w="1152127">
                  <a:extLst>
                    <a:ext uri="{9D8B030D-6E8A-4147-A177-3AD203B41FA5}">
                      <a16:colId xmlns:a16="http://schemas.microsoft.com/office/drawing/2014/main" val="2320882199"/>
                    </a:ext>
                  </a:extLst>
                </a:gridCol>
                <a:gridCol w="1152127">
                  <a:extLst>
                    <a:ext uri="{9D8B030D-6E8A-4147-A177-3AD203B41FA5}">
                      <a16:colId xmlns:a16="http://schemas.microsoft.com/office/drawing/2014/main" val="4190038408"/>
                    </a:ext>
                  </a:extLst>
                </a:gridCol>
                <a:gridCol w="1080120">
                  <a:extLst>
                    <a:ext uri="{9D8B030D-6E8A-4147-A177-3AD203B41FA5}">
                      <a16:colId xmlns:a16="http://schemas.microsoft.com/office/drawing/2014/main" val="3161417314"/>
                    </a:ext>
                  </a:extLst>
                </a:gridCol>
              </a:tblGrid>
              <a:tr h="370840">
                <a:tc>
                  <a:txBody>
                    <a:bodyPr/>
                    <a:lstStyle/>
                    <a:p>
                      <a:r>
                        <a:rPr lang="nb-NO" sz="1400" err="1"/>
                        <a:t>Måndag</a:t>
                      </a:r>
                      <a:r>
                        <a:rPr lang="nb-NO" sz="1400"/>
                        <a:t>-</a:t>
                      </a:r>
                      <a:r>
                        <a:rPr lang="nb-NO" sz="1400" baseline="0" err="1"/>
                        <a:t>tysdag</a:t>
                      </a:r>
                      <a:r>
                        <a:rPr lang="nb-NO" sz="1400" baseline="0"/>
                        <a:t>-torsdag- fredag </a:t>
                      </a:r>
                      <a:endParaRPr lang="nn-NO" sz="1400"/>
                    </a:p>
                  </a:txBody>
                  <a:tcPr>
                    <a:solidFill>
                      <a:srgbClr val="00B0B9"/>
                    </a:solidFill>
                  </a:tcPr>
                </a:tc>
                <a:tc>
                  <a:txBody>
                    <a:bodyPr/>
                    <a:lstStyle/>
                    <a:p>
                      <a:r>
                        <a:rPr lang="nb-NO" sz="1400"/>
                        <a:t>Start </a:t>
                      </a:r>
                      <a:endParaRPr lang="nn-NO" sz="1400"/>
                    </a:p>
                  </a:txBody>
                  <a:tcPr>
                    <a:solidFill>
                      <a:srgbClr val="00B0B9"/>
                    </a:solidFill>
                  </a:tcPr>
                </a:tc>
                <a:tc>
                  <a:txBody>
                    <a:bodyPr/>
                    <a:lstStyle/>
                    <a:p>
                      <a:r>
                        <a:rPr lang="nb-NO" sz="1400"/>
                        <a:t>Slutt</a:t>
                      </a:r>
                      <a:endParaRPr lang="nn-NO" sz="1400"/>
                    </a:p>
                  </a:txBody>
                  <a:tcPr>
                    <a:solidFill>
                      <a:srgbClr val="00B0B9"/>
                    </a:solidFill>
                  </a:tcPr>
                </a:tc>
                <a:tc>
                  <a:txBody>
                    <a:bodyPr/>
                    <a:lstStyle/>
                    <a:p>
                      <a:endParaRPr lang="nn-NO" sz="1400"/>
                    </a:p>
                  </a:txBody>
                  <a:tcPr>
                    <a:solidFill>
                      <a:srgbClr val="00B0B9"/>
                    </a:solidFill>
                  </a:tcPr>
                </a:tc>
                <a:extLst>
                  <a:ext uri="{0D108BD9-81ED-4DB2-BD59-A6C34878D82A}">
                    <a16:rowId xmlns:a16="http://schemas.microsoft.com/office/drawing/2014/main" val="2948284156"/>
                  </a:ext>
                </a:extLst>
              </a:tr>
              <a:tr h="370840">
                <a:tc>
                  <a:txBody>
                    <a:bodyPr/>
                    <a:lstStyle/>
                    <a:p>
                      <a:pPr marL="0" indent="0">
                        <a:buNone/>
                      </a:pPr>
                      <a:r>
                        <a:rPr lang="nb-NO" sz="1400"/>
                        <a:t>1.</a:t>
                      </a:r>
                      <a:r>
                        <a:rPr lang="nb-NO" sz="1400" baseline="0"/>
                        <a:t> t</a:t>
                      </a:r>
                      <a:r>
                        <a:rPr lang="nb-NO" sz="1400"/>
                        <a:t>ime</a:t>
                      </a:r>
                      <a:endParaRPr lang="nn-NO" sz="1400"/>
                    </a:p>
                  </a:txBody>
                  <a:tcPr>
                    <a:solidFill>
                      <a:srgbClr val="00B0B9">
                        <a:alpha val="40000"/>
                      </a:srgbClr>
                    </a:solidFill>
                  </a:tcPr>
                </a:tc>
                <a:tc>
                  <a:txBody>
                    <a:bodyPr/>
                    <a:lstStyle/>
                    <a:p>
                      <a:pPr algn="ctr"/>
                      <a:r>
                        <a:rPr lang="nb-NO" sz="1400"/>
                        <a:t>08.50</a:t>
                      </a:r>
                      <a:endParaRPr lang="nn-NO" sz="1400"/>
                    </a:p>
                  </a:txBody>
                  <a:tcPr>
                    <a:solidFill>
                      <a:srgbClr val="00B0B9">
                        <a:alpha val="40000"/>
                      </a:srgbClr>
                    </a:solidFill>
                  </a:tcPr>
                </a:tc>
                <a:tc>
                  <a:txBody>
                    <a:bodyPr/>
                    <a:lstStyle/>
                    <a:p>
                      <a:pPr algn="ctr"/>
                      <a:r>
                        <a:rPr lang="nb-NO" sz="1400"/>
                        <a:t>09.50</a:t>
                      </a:r>
                      <a:endParaRPr lang="nn-NO" sz="1400"/>
                    </a:p>
                  </a:txBody>
                  <a:tcPr>
                    <a:solidFill>
                      <a:srgbClr val="00B0B9">
                        <a:alpha val="40000"/>
                      </a:srgbClr>
                    </a:solidFill>
                  </a:tcPr>
                </a:tc>
                <a:tc>
                  <a:txBody>
                    <a:bodyPr/>
                    <a:lstStyle/>
                    <a:p>
                      <a:pPr algn="ctr"/>
                      <a:r>
                        <a:rPr lang="nb-NO" sz="1400"/>
                        <a:t>60 min</a:t>
                      </a:r>
                      <a:endParaRPr lang="nn-NO" sz="1400"/>
                    </a:p>
                  </a:txBody>
                  <a:tcPr>
                    <a:solidFill>
                      <a:srgbClr val="00B0B9">
                        <a:alpha val="40000"/>
                      </a:srgbClr>
                    </a:solidFill>
                  </a:tcPr>
                </a:tc>
                <a:extLst>
                  <a:ext uri="{0D108BD9-81ED-4DB2-BD59-A6C34878D82A}">
                    <a16:rowId xmlns:a16="http://schemas.microsoft.com/office/drawing/2014/main" val="1429857605"/>
                  </a:ext>
                </a:extLst>
              </a:tr>
              <a:tr h="370840">
                <a:tc>
                  <a:txBody>
                    <a:bodyPr/>
                    <a:lstStyle/>
                    <a:p>
                      <a:r>
                        <a:rPr lang="nb-NO" sz="1400"/>
                        <a:t>Friminutt</a:t>
                      </a:r>
                      <a:endParaRPr lang="nn-NO" sz="1400"/>
                    </a:p>
                  </a:txBody>
                  <a:tcPr>
                    <a:solidFill>
                      <a:srgbClr val="00B0B9">
                        <a:alpha val="60000"/>
                      </a:srgbClr>
                    </a:solidFill>
                  </a:tcPr>
                </a:tc>
                <a:tc>
                  <a:txBody>
                    <a:bodyPr/>
                    <a:lstStyle/>
                    <a:p>
                      <a:pPr algn="ctr"/>
                      <a:r>
                        <a:rPr lang="nb-NO" sz="1400"/>
                        <a:t>09.50</a:t>
                      </a:r>
                      <a:endParaRPr lang="nn-NO" sz="1400"/>
                    </a:p>
                  </a:txBody>
                  <a:tcPr>
                    <a:solidFill>
                      <a:srgbClr val="00B0B9">
                        <a:alpha val="60000"/>
                      </a:srgbClr>
                    </a:solidFill>
                  </a:tcPr>
                </a:tc>
                <a:tc>
                  <a:txBody>
                    <a:bodyPr/>
                    <a:lstStyle/>
                    <a:p>
                      <a:pPr algn="ctr"/>
                      <a:r>
                        <a:rPr lang="nb-NO" sz="1400"/>
                        <a:t>10.10</a:t>
                      </a:r>
                      <a:endParaRPr lang="nn-NO" sz="1400"/>
                    </a:p>
                  </a:txBody>
                  <a:tcPr>
                    <a:solidFill>
                      <a:srgbClr val="00B0B9">
                        <a:alpha val="60000"/>
                      </a:srgbClr>
                    </a:solidFill>
                  </a:tcPr>
                </a:tc>
                <a:tc>
                  <a:txBody>
                    <a:bodyPr/>
                    <a:lstStyle/>
                    <a:p>
                      <a:pPr algn="ctr"/>
                      <a:r>
                        <a:rPr lang="nb-NO" sz="1400"/>
                        <a:t>20 min</a:t>
                      </a:r>
                      <a:endParaRPr lang="nn-NO" sz="1400"/>
                    </a:p>
                  </a:txBody>
                  <a:tcPr>
                    <a:solidFill>
                      <a:srgbClr val="00B0B9">
                        <a:alpha val="60000"/>
                      </a:srgbClr>
                    </a:solidFill>
                  </a:tcPr>
                </a:tc>
                <a:extLst>
                  <a:ext uri="{0D108BD9-81ED-4DB2-BD59-A6C34878D82A}">
                    <a16:rowId xmlns:a16="http://schemas.microsoft.com/office/drawing/2014/main" val="1303912324"/>
                  </a:ext>
                </a:extLst>
              </a:tr>
              <a:tr h="370840">
                <a:tc>
                  <a:txBody>
                    <a:bodyPr/>
                    <a:lstStyle/>
                    <a:p>
                      <a:r>
                        <a:rPr lang="nb-NO" sz="1400"/>
                        <a:t>2. time m/måltid</a:t>
                      </a:r>
                      <a:endParaRPr lang="nn-NO" sz="1400"/>
                    </a:p>
                  </a:txBody>
                  <a:tcPr>
                    <a:solidFill>
                      <a:srgbClr val="00B0B9">
                        <a:alpha val="40000"/>
                      </a:srgbClr>
                    </a:solidFill>
                  </a:tcPr>
                </a:tc>
                <a:tc>
                  <a:txBody>
                    <a:bodyPr/>
                    <a:lstStyle/>
                    <a:p>
                      <a:pPr algn="ctr"/>
                      <a:r>
                        <a:rPr lang="nb-NO" sz="1400"/>
                        <a:t>10.10</a:t>
                      </a:r>
                      <a:endParaRPr lang="nn-NO" sz="1400"/>
                    </a:p>
                  </a:txBody>
                  <a:tcPr>
                    <a:solidFill>
                      <a:srgbClr val="00B0B9">
                        <a:alpha val="40000"/>
                      </a:srgbClr>
                    </a:solidFill>
                  </a:tcPr>
                </a:tc>
                <a:tc>
                  <a:txBody>
                    <a:bodyPr/>
                    <a:lstStyle/>
                    <a:p>
                      <a:pPr algn="ctr"/>
                      <a:r>
                        <a:rPr lang="nb-NO" sz="1400"/>
                        <a:t>11.25</a:t>
                      </a:r>
                      <a:endParaRPr lang="nn-NO" sz="1400"/>
                    </a:p>
                  </a:txBody>
                  <a:tcPr>
                    <a:solidFill>
                      <a:srgbClr val="00B0B9">
                        <a:alpha val="40000"/>
                      </a:srgbClr>
                    </a:solidFill>
                  </a:tcPr>
                </a:tc>
                <a:tc>
                  <a:txBody>
                    <a:bodyPr/>
                    <a:lstStyle/>
                    <a:p>
                      <a:pPr algn="ctr"/>
                      <a:r>
                        <a:rPr lang="nb-NO" sz="1400"/>
                        <a:t>75 min</a:t>
                      </a:r>
                      <a:endParaRPr lang="nn-NO" sz="1400"/>
                    </a:p>
                  </a:txBody>
                  <a:tcPr>
                    <a:solidFill>
                      <a:srgbClr val="00B0B9">
                        <a:alpha val="40000"/>
                      </a:srgbClr>
                    </a:solidFill>
                  </a:tcPr>
                </a:tc>
                <a:extLst>
                  <a:ext uri="{0D108BD9-81ED-4DB2-BD59-A6C34878D82A}">
                    <a16:rowId xmlns:a16="http://schemas.microsoft.com/office/drawing/2014/main" val="2218763568"/>
                  </a:ext>
                </a:extLst>
              </a:tr>
              <a:tr h="370840">
                <a:tc>
                  <a:txBody>
                    <a:bodyPr/>
                    <a:lstStyle/>
                    <a:p>
                      <a:r>
                        <a:rPr lang="nn-NO" sz="1400"/>
                        <a:t>Friminutt</a:t>
                      </a:r>
                    </a:p>
                  </a:txBody>
                  <a:tcPr>
                    <a:solidFill>
                      <a:srgbClr val="00B0B9">
                        <a:alpha val="60000"/>
                      </a:srgbClr>
                    </a:solidFill>
                  </a:tcPr>
                </a:tc>
                <a:tc>
                  <a:txBody>
                    <a:bodyPr/>
                    <a:lstStyle/>
                    <a:p>
                      <a:pPr algn="ctr"/>
                      <a:r>
                        <a:rPr lang="nb-NO" sz="1400"/>
                        <a:t>11.25</a:t>
                      </a:r>
                      <a:endParaRPr lang="nn-NO" sz="1400"/>
                    </a:p>
                  </a:txBody>
                  <a:tcPr>
                    <a:solidFill>
                      <a:srgbClr val="00B0B9">
                        <a:alpha val="60000"/>
                      </a:srgbClr>
                    </a:solidFill>
                  </a:tcPr>
                </a:tc>
                <a:tc>
                  <a:txBody>
                    <a:bodyPr/>
                    <a:lstStyle/>
                    <a:p>
                      <a:pPr algn="ctr"/>
                      <a:r>
                        <a:rPr lang="nb-NO" sz="1400"/>
                        <a:t>11.55</a:t>
                      </a:r>
                      <a:endParaRPr lang="nn-NO" sz="1400"/>
                    </a:p>
                  </a:txBody>
                  <a:tcPr>
                    <a:solidFill>
                      <a:srgbClr val="00B0B9">
                        <a:alpha val="60000"/>
                      </a:srgbClr>
                    </a:solidFill>
                  </a:tcPr>
                </a:tc>
                <a:tc>
                  <a:txBody>
                    <a:bodyPr/>
                    <a:lstStyle/>
                    <a:p>
                      <a:pPr algn="ctr"/>
                      <a:r>
                        <a:rPr lang="nb-NO" sz="1400"/>
                        <a:t>30 min</a:t>
                      </a:r>
                      <a:endParaRPr lang="nn-NO" sz="1400"/>
                    </a:p>
                  </a:txBody>
                  <a:tcPr>
                    <a:solidFill>
                      <a:srgbClr val="00B0B9">
                        <a:alpha val="60000"/>
                      </a:srgbClr>
                    </a:solidFill>
                  </a:tcPr>
                </a:tc>
                <a:extLst>
                  <a:ext uri="{0D108BD9-81ED-4DB2-BD59-A6C34878D82A}">
                    <a16:rowId xmlns:a16="http://schemas.microsoft.com/office/drawing/2014/main" val="3314847164"/>
                  </a:ext>
                </a:extLst>
              </a:tr>
              <a:tr h="370840">
                <a:tc>
                  <a:txBody>
                    <a:bodyPr/>
                    <a:lstStyle/>
                    <a:p>
                      <a:r>
                        <a:rPr lang="nb-NO" sz="1400"/>
                        <a:t>3. time</a:t>
                      </a:r>
                      <a:endParaRPr lang="nn-NO" sz="1400"/>
                    </a:p>
                  </a:txBody>
                  <a:tcPr>
                    <a:solidFill>
                      <a:srgbClr val="00B0B9">
                        <a:alpha val="40000"/>
                      </a:srgbClr>
                    </a:solidFill>
                  </a:tcPr>
                </a:tc>
                <a:tc>
                  <a:txBody>
                    <a:bodyPr/>
                    <a:lstStyle/>
                    <a:p>
                      <a:pPr algn="ctr"/>
                      <a:r>
                        <a:rPr lang="nb-NO" sz="1400"/>
                        <a:t>11.55</a:t>
                      </a:r>
                      <a:endParaRPr lang="nn-NO" sz="1400"/>
                    </a:p>
                  </a:txBody>
                  <a:tcPr>
                    <a:solidFill>
                      <a:srgbClr val="00B0B9">
                        <a:alpha val="40000"/>
                      </a:srgbClr>
                    </a:solidFill>
                  </a:tcPr>
                </a:tc>
                <a:tc>
                  <a:txBody>
                    <a:bodyPr/>
                    <a:lstStyle/>
                    <a:p>
                      <a:pPr algn="ctr"/>
                      <a:r>
                        <a:rPr lang="nb-NO" sz="1400"/>
                        <a:t>13.10</a:t>
                      </a:r>
                      <a:endParaRPr lang="nn-NO" sz="1400"/>
                    </a:p>
                  </a:txBody>
                  <a:tcPr>
                    <a:solidFill>
                      <a:srgbClr val="00B0B9">
                        <a:alpha val="40000"/>
                      </a:srgbClr>
                    </a:solidFill>
                  </a:tcPr>
                </a:tc>
                <a:tc>
                  <a:txBody>
                    <a:bodyPr/>
                    <a:lstStyle/>
                    <a:p>
                      <a:pPr algn="ctr"/>
                      <a:r>
                        <a:rPr lang="nb-NO" sz="1400"/>
                        <a:t>75 min</a:t>
                      </a:r>
                      <a:endParaRPr lang="nn-NO" sz="1400"/>
                    </a:p>
                  </a:txBody>
                  <a:tcPr>
                    <a:solidFill>
                      <a:srgbClr val="00B0B9">
                        <a:alpha val="40000"/>
                      </a:srgbClr>
                    </a:solidFill>
                  </a:tcPr>
                </a:tc>
                <a:extLst>
                  <a:ext uri="{0D108BD9-81ED-4DB2-BD59-A6C34878D82A}">
                    <a16:rowId xmlns:a16="http://schemas.microsoft.com/office/drawing/2014/main" val="2488854568"/>
                  </a:ext>
                </a:extLst>
              </a:tr>
              <a:tr h="370840">
                <a:tc>
                  <a:txBody>
                    <a:bodyPr/>
                    <a:lstStyle/>
                    <a:p>
                      <a:r>
                        <a:rPr lang="nb-NO" sz="1400"/>
                        <a:t>Friminutt</a:t>
                      </a:r>
                      <a:endParaRPr lang="nn-NO" sz="1400"/>
                    </a:p>
                  </a:txBody>
                  <a:tcPr>
                    <a:solidFill>
                      <a:srgbClr val="00B0B9">
                        <a:alpha val="60000"/>
                      </a:srgbClr>
                    </a:solidFill>
                  </a:tcPr>
                </a:tc>
                <a:tc>
                  <a:txBody>
                    <a:bodyPr/>
                    <a:lstStyle/>
                    <a:p>
                      <a:pPr algn="ctr"/>
                      <a:r>
                        <a:rPr lang="nb-NO" sz="1400"/>
                        <a:t>13.10</a:t>
                      </a:r>
                      <a:endParaRPr lang="nn-NO" sz="1400"/>
                    </a:p>
                  </a:txBody>
                  <a:tcPr>
                    <a:solidFill>
                      <a:srgbClr val="00B0B9">
                        <a:alpha val="60000"/>
                      </a:srgbClr>
                    </a:solidFill>
                  </a:tcPr>
                </a:tc>
                <a:tc>
                  <a:txBody>
                    <a:bodyPr/>
                    <a:lstStyle/>
                    <a:p>
                      <a:pPr algn="ctr"/>
                      <a:r>
                        <a:rPr lang="nb-NO" sz="1400"/>
                        <a:t>13.30</a:t>
                      </a:r>
                      <a:endParaRPr lang="nn-NO" sz="1400"/>
                    </a:p>
                  </a:txBody>
                  <a:tcPr>
                    <a:solidFill>
                      <a:srgbClr val="00B0B9">
                        <a:alpha val="60000"/>
                      </a:srgbClr>
                    </a:solidFill>
                  </a:tcPr>
                </a:tc>
                <a:tc>
                  <a:txBody>
                    <a:bodyPr/>
                    <a:lstStyle/>
                    <a:p>
                      <a:pPr algn="ctr"/>
                      <a:r>
                        <a:rPr lang="nb-NO" sz="1400"/>
                        <a:t>20 min</a:t>
                      </a:r>
                      <a:endParaRPr lang="nn-NO" sz="1400"/>
                    </a:p>
                  </a:txBody>
                  <a:tcPr>
                    <a:solidFill>
                      <a:srgbClr val="00B0B9">
                        <a:alpha val="60000"/>
                      </a:srgbClr>
                    </a:solidFill>
                  </a:tcPr>
                </a:tc>
                <a:extLst>
                  <a:ext uri="{0D108BD9-81ED-4DB2-BD59-A6C34878D82A}">
                    <a16:rowId xmlns:a16="http://schemas.microsoft.com/office/drawing/2014/main" val="3477984588"/>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400"/>
                        <a:t>4. time</a:t>
                      </a:r>
                      <a:endParaRPr lang="nn-NO" sz="1400"/>
                    </a:p>
                  </a:txBody>
                  <a:tcPr>
                    <a:solidFill>
                      <a:srgbClr val="00B0B9">
                        <a:alpha val="40000"/>
                      </a:srgbClr>
                    </a:solidFill>
                  </a:tcPr>
                </a:tc>
                <a:tc>
                  <a:txBody>
                    <a:bodyPr/>
                    <a:lstStyle/>
                    <a:p>
                      <a:pPr algn="ctr"/>
                      <a:r>
                        <a:rPr lang="nb-NO" sz="1400"/>
                        <a:t>13.30</a:t>
                      </a:r>
                      <a:endParaRPr lang="nn-NO" sz="1400"/>
                    </a:p>
                  </a:txBody>
                  <a:tcPr>
                    <a:solidFill>
                      <a:srgbClr val="00B0B9">
                        <a:alpha val="40000"/>
                      </a:srgbClr>
                    </a:solidFill>
                  </a:tcPr>
                </a:tc>
                <a:tc>
                  <a:txBody>
                    <a:bodyPr/>
                    <a:lstStyle/>
                    <a:p>
                      <a:pPr algn="ctr"/>
                      <a:r>
                        <a:rPr lang="nb-NO" sz="1400"/>
                        <a:t>14.30</a:t>
                      </a:r>
                      <a:endParaRPr lang="nn-NO" sz="1400"/>
                    </a:p>
                  </a:txBody>
                  <a:tcPr>
                    <a:solidFill>
                      <a:srgbClr val="00B0B9">
                        <a:alpha val="40000"/>
                      </a:srgbClr>
                    </a:solidFill>
                  </a:tcPr>
                </a:tc>
                <a:tc>
                  <a:txBody>
                    <a:bodyPr/>
                    <a:lstStyle/>
                    <a:p>
                      <a:pPr algn="ctr"/>
                      <a:r>
                        <a:rPr lang="nb-NO" sz="1400"/>
                        <a:t>60 min</a:t>
                      </a:r>
                      <a:endParaRPr lang="nn-NO" sz="1400"/>
                    </a:p>
                  </a:txBody>
                  <a:tcPr>
                    <a:solidFill>
                      <a:srgbClr val="00B0B9">
                        <a:alpha val="40000"/>
                      </a:srgbClr>
                    </a:solidFill>
                  </a:tcPr>
                </a:tc>
                <a:extLst>
                  <a:ext uri="{0D108BD9-81ED-4DB2-BD59-A6C34878D82A}">
                    <a16:rowId xmlns:a16="http://schemas.microsoft.com/office/drawing/2014/main" val="1287677266"/>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400" b="1">
                          <a:solidFill>
                            <a:schemeClr val="bg1"/>
                          </a:solidFill>
                        </a:rPr>
                        <a:t>Onsdag</a:t>
                      </a:r>
                      <a:endParaRPr lang="nn-NO" sz="1400" b="1">
                        <a:solidFill>
                          <a:schemeClr val="bg1"/>
                        </a:solidFill>
                      </a:endParaRPr>
                    </a:p>
                  </a:txBody>
                  <a:tcPr>
                    <a:solidFill>
                      <a:srgbClr val="00B0B9"/>
                    </a:solidFill>
                  </a:tcPr>
                </a:tc>
                <a:tc>
                  <a:txBody>
                    <a:bodyPr/>
                    <a:lstStyle/>
                    <a:p>
                      <a:pPr algn="ctr"/>
                      <a:endParaRPr lang="nn-NO" sz="1400">
                        <a:solidFill>
                          <a:schemeClr val="bg1"/>
                        </a:solidFill>
                      </a:endParaRPr>
                    </a:p>
                  </a:txBody>
                  <a:tcPr>
                    <a:solidFill>
                      <a:srgbClr val="00B0B9"/>
                    </a:solidFill>
                  </a:tcPr>
                </a:tc>
                <a:tc>
                  <a:txBody>
                    <a:bodyPr/>
                    <a:lstStyle/>
                    <a:p>
                      <a:pPr algn="ctr"/>
                      <a:endParaRPr lang="nn-NO" sz="1400">
                        <a:solidFill>
                          <a:schemeClr val="bg1"/>
                        </a:solidFill>
                      </a:endParaRPr>
                    </a:p>
                  </a:txBody>
                  <a:tcPr>
                    <a:solidFill>
                      <a:srgbClr val="00B0B9"/>
                    </a:solidFill>
                  </a:tcPr>
                </a:tc>
                <a:tc>
                  <a:txBody>
                    <a:bodyPr/>
                    <a:lstStyle/>
                    <a:p>
                      <a:pPr algn="ctr"/>
                      <a:endParaRPr lang="nn-NO" sz="1400">
                        <a:solidFill>
                          <a:schemeClr val="bg1"/>
                        </a:solidFill>
                      </a:endParaRPr>
                    </a:p>
                  </a:txBody>
                  <a:tcPr>
                    <a:solidFill>
                      <a:srgbClr val="00B0B9"/>
                    </a:solidFill>
                  </a:tcPr>
                </a:tc>
                <a:extLst>
                  <a:ext uri="{0D108BD9-81ED-4DB2-BD59-A6C34878D82A}">
                    <a16:rowId xmlns:a16="http://schemas.microsoft.com/office/drawing/2014/main" val="249255396"/>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400"/>
                        <a:t>1. time</a:t>
                      </a:r>
                      <a:endParaRPr lang="nn-NO" sz="1400"/>
                    </a:p>
                  </a:txBody>
                  <a:tcPr>
                    <a:solidFill>
                      <a:srgbClr val="00B0B9">
                        <a:alpha val="40000"/>
                      </a:srgbClr>
                    </a:solidFill>
                  </a:tcPr>
                </a:tc>
                <a:tc>
                  <a:txBody>
                    <a:bodyPr/>
                    <a:lstStyle/>
                    <a:p>
                      <a:pPr algn="ctr"/>
                      <a:r>
                        <a:rPr lang="nb-NO" sz="1400"/>
                        <a:t>08.50</a:t>
                      </a:r>
                      <a:endParaRPr lang="nn-NO" sz="1400"/>
                    </a:p>
                  </a:txBody>
                  <a:tcPr>
                    <a:solidFill>
                      <a:srgbClr val="00B0B9">
                        <a:alpha val="40000"/>
                      </a:srgbClr>
                    </a:solidFill>
                  </a:tcPr>
                </a:tc>
                <a:tc>
                  <a:txBody>
                    <a:bodyPr/>
                    <a:lstStyle/>
                    <a:p>
                      <a:pPr algn="ctr"/>
                      <a:r>
                        <a:rPr lang="nb-NO" sz="1400"/>
                        <a:t>09.50</a:t>
                      </a:r>
                      <a:endParaRPr lang="nn-NO" sz="1400"/>
                    </a:p>
                  </a:txBody>
                  <a:tcPr>
                    <a:solidFill>
                      <a:srgbClr val="00B0B9">
                        <a:alpha val="40000"/>
                      </a:srgbClr>
                    </a:solidFill>
                  </a:tcPr>
                </a:tc>
                <a:tc>
                  <a:txBody>
                    <a:bodyPr/>
                    <a:lstStyle/>
                    <a:p>
                      <a:pPr algn="ctr"/>
                      <a:r>
                        <a:rPr lang="nb-NO" sz="1400"/>
                        <a:t>60 min</a:t>
                      </a:r>
                      <a:endParaRPr lang="nn-NO" sz="1400"/>
                    </a:p>
                  </a:txBody>
                  <a:tcPr>
                    <a:solidFill>
                      <a:srgbClr val="00B0B9">
                        <a:alpha val="40000"/>
                      </a:srgbClr>
                    </a:solidFill>
                  </a:tcPr>
                </a:tc>
                <a:extLst>
                  <a:ext uri="{0D108BD9-81ED-4DB2-BD59-A6C34878D82A}">
                    <a16:rowId xmlns:a16="http://schemas.microsoft.com/office/drawing/2014/main" val="125581322"/>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400"/>
                        <a:t>Friminutt + fysisk aktivitet</a:t>
                      </a:r>
                      <a:endParaRPr lang="nn-NO" sz="1400"/>
                    </a:p>
                  </a:txBody>
                  <a:tcPr>
                    <a:solidFill>
                      <a:srgbClr val="00B0B9">
                        <a:alpha val="60000"/>
                      </a:srgbClr>
                    </a:solidFill>
                  </a:tcPr>
                </a:tc>
                <a:tc>
                  <a:txBody>
                    <a:bodyPr/>
                    <a:lstStyle/>
                    <a:p>
                      <a:pPr algn="ctr"/>
                      <a:r>
                        <a:rPr lang="nb-NO" sz="1400"/>
                        <a:t>09.50</a:t>
                      </a:r>
                      <a:endParaRPr lang="nn-NO" sz="1400"/>
                    </a:p>
                  </a:txBody>
                  <a:tcPr>
                    <a:solidFill>
                      <a:srgbClr val="00B0B9">
                        <a:alpha val="60000"/>
                      </a:srgbClr>
                    </a:solidFill>
                  </a:tcPr>
                </a:tc>
                <a:tc>
                  <a:txBody>
                    <a:bodyPr/>
                    <a:lstStyle/>
                    <a:p>
                      <a:pPr algn="ctr"/>
                      <a:r>
                        <a:rPr lang="nb-NO" sz="1400"/>
                        <a:t>10.05</a:t>
                      </a:r>
                      <a:endParaRPr lang="nn-NO" sz="1400"/>
                    </a:p>
                  </a:txBody>
                  <a:tcPr>
                    <a:solidFill>
                      <a:srgbClr val="00B0B9">
                        <a:alpha val="60000"/>
                      </a:srgbClr>
                    </a:solidFill>
                  </a:tcPr>
                </a:tc>
                <a:tc>
                  <a:txBody>
                    <a:bodyPr/>
                    <a:lstStyle/>
                    <a:p>
                      <a:pPr algn="ctr"/>
                      <a:r>
                        <a:rPr lang="nb-NO" sz="1400"/>
                        <a:t>15 min</a:t>
                      </a:r>
                      <a:endParaRPr lang="nn-NO" sz="1400"/>
                    </a:p>
                  </a:txBody>
                  <a:tcPr>
                    <a:solidFill>
                      <a:srgbClr val="00B0B9">
                        <a:alpha val="60000"/>
                      </a:srgbClr>
                    </a:solidFill>
                  </a:tcPr>
                </a:tc>
                <a:extLst>
                  <a:ext uri="{0D108BD9-81ED-4DB2-BD59-A6C34878D82A}">
                    <a16:rowId xmlns:a16="http://schemas.microsoft.com/office/drawing/2014/main" val="1561356578"/>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400"/>
                        <a:t>2. time</a:t>
                      </a:r>
                      <a:endParaRPr lang="nn-NO" sz="1400"/>
                    </a:p>
                  </a:txBody>
                  <a:tcPr>
                    <a:solidFill>
                      <a:srgbClr val="00B0B9">
                        <a:alpha val="40000"/>
                      </a:srgbClr>
                    </a:solidFill>
                  </a:tcPr>
                </a:tc>
                <a:tc>
                  <a:txBody>
                    <a:bodyPr/>
                    <a:lstStyle/>
                    <a:p>
                      <a:pPr algn="ctr"/>
                      <a:r>
                        <a:rPr lang="nb-NO" sz="1400"/>
                        <a:t>10.05</a:t>
                      </a:r>
                      <a:endParaRPr lang="nn-NO" sz="1400"/>
                    </a:p>
                  </a:txBody>
                  <a:tcPr>
                    <a:solidFill>
                      <a:srgbClr val="00B0B9">
                        <a:alpha val="40000"/>
                      </a:srgbClr>
                    </a:solidFill>
                  </a:tcPr>
                </a:tc>
                <a:tc>
                  <a:txBody>
                    <a:bodyPr/>
                    <a:lstStyle/>
                    <a:p>
                      <a:pPr algn="ctr"/>
                      <a:r>
                        <a:rPr lang="nb-NO" sz="1400"/>
                        <a:t>10.50</a:t>
                      </a:r>
                      <a:endParaRPr lang="nn-NO" sz="1400"/>
                    </a:p>
                  </a:txBody>
                  <a:tcPr>
                    <a:solidFill>
                      <a:srgbClr val="00B0B9">
                        <a:alpha val="40000"/>
                      </a:srgbClr>
                    </a:solidFill>
                  </a:tcPr>
                </a:tc>
                <a:tc>
                  <a:txBody>
                    <a:bodyPr/>
                    <a:lstStyle/>
                    <a:p>
                      <a:pPr algn="ctr"/>
                      <a:r>
                        <a:rPr lang="nb-NO" sz="1400"/>
                        <a:t>45 min</a:t>
                      </a:r>
                      <a:endParaRPr lang="nn-NO" sz="1400"/>
                    </a:p>
                  </a:txBody>
                  <a:tcPr>
                    <a:solidFill>
                      <a:srgbClr val="00B0B9">
                        <a:alpha val="40000"/>
                      </a:srgbClr>
                    </a:solidFill>
                  </a:tcPr>
                </a:tc>
                <a:extLst>
                  <a:ext uri="{0D108BD9-81ED-4DB2-BD59-A6C34878D82A}">
                    <a16:rowId xmlns:a16="http://schemas.microsoft.com/office/drawing/2014/main" val="3642719230"/>
                  </a:ext>
                </a:extLst>
              </a:tr>
            </a:tbl>
          </a:graphicData>
        </a:graphic>
      </p:graphicFrame>
      <p:sp>
        <p:nvSpPr>
          <p:cNvPr id="3" name="TekstSylinder 2"/>
          <p:cNvSpPr txBox="1"/>
          <p:nvPr/>
        </p:nvSpPr>
        <p:spPr>
          <a:xfrm>
            <a:off x="716262" y="6154601"/>
            <a:ext cx="5544615" cy="738664"/>
          </a:xfrm>
          <a:prstGeom prst="rect">
            <a:avLst/>
          </a:prstGeom>
          <a:noFill/>
        </p:spPr>
        <p:txBody>
          <a:bodyPr wrap="square" lIns="91440" tIns="45720" rIns="91440" bIns="45720" rtlCol="0" anchor="t">
            <a:spAutoFit/>
          </a:bodyPr>
          <a:lstStyle/>
          <a:p>
            <a:r>
              <a:rPr lang="nn-NO" sz="1400"/>
              <a:t>Time</a:t>
            </a:r>
            <a:r>
              <a:rPr lang="nn-NO" sz="1400">
                <a:solidFill>
                  <a:srgbClr val="000000"/>
                </a:solidFill>
              </a:rPr>
              <a:t>oversikta</a:t>
            </a:r>
            <a:r>
              <a:rPr lang="nn-NO" sz="1400">
                <a:solidFill>
                  <a:srgbClr val="FF0000"/>
                </a:solidFill>
              </a:rPr>
              <a:t> </a:t>
            </a:r>
            <a:r>
              <a:rPr lang="nn-NO" sz="1400"/>
              <a:t>er eit utgangspunkt for skuledagen. Vekeplanane til elevane vil gje </a:t>
            </a:r>
            <a:r>
              <a:rPr lang="nn-NO" sz="1400">
                <a:solidFill>
                  <a:srgbClr val="000000"/>
                </a:solidFill>
              </a:rPr>
              <a:t>ei </a:t>
            </a:r>
            <a:r>
              <a:rPr lang="nn-NO" sz="1400"/>
              <a:t>meir detaljert oversikt over organiseringa av skuledagen for dei ulike trinna.</a:t>
            </a:r>
          </a:p>
        </p:txBody>
      </p:sp>
      <p:pic>
        <p:nvPicPr>
          <p:cNvPr id="7" name="Grafikk 6" descr="Badge Tick1 outline">
            <a:extLst>
              <a:ext uri="{FF2B5EF4-FFF2-40B4-BE49-F238E27FC236}">
                <a16:creationId xmlns:a16="http://schemas.microsoft.com/office/drawing/2014/main" id="{3A92B71B-4C27-4E48-ABB3-13E3B0565A2A}"/>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716260" y="666548"/>
            <a:ext cx="375220" cy="375220"/>
          </a:xfrm>
          <a:prstGeom prst="rect">
            <a:avLst/>
          </a:prstGeom>
        </p:spPr>
      </p:pic>
      <p:sp>
        <p:nvSpPr>
          <p:cNvPr id="9" name="Ellipse 8">
            <a:extLst>
              <a:ext uri="{FF2B5EF4-FFF2-40B4-BE49-F238E27FC236}">
                <a16:creationId xmlns:a16="http://schemas.microsoft.com/office/drawing/2014/main" id="{34A0AFB3-F3FF-46C1-B111-A62FA4F4BF22}"/>
              </a:ext>
            </a:extLst>
          </p:cNvPr>
          <p:cNvSpPr/>
          <p:nvPr/>
        </p:nvSpPr>
        <p:spPr>
          <a:xfrm>
            <a:off x="-720080" y="-720080"/>
            <a:ext cx="1440160" cy="1440160"/>
          </a:xfrm>
          <a:prstGeom prst="ellipse">
            <a:avLst/>
          </a:prstGeom>
          <a:solidFill>
            <a:srgbClr val="CFD6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5" name="Bilete 4">
            <a:extLst>
              <a:ext uri="{FF2B5EF4-FFF2-40B4-BE49-F238E27FC236}">
                <a16:creationId xmlns:a16="http://schemas.microsoft.com/office/drawing/2014/main" id="{BD1B4B81-B01D-DFCD-4B5C-17CC090B313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42214" y="438052"/>
            <a:ext cx="358362" cy="297958"/>
          </a:xfrm>
          <a:prstGeom prst="rect">
            <a:avLst/>
          </a:prstGeom>
        </p:spPr>
      </p:pic>
      <p:sp>
        <p:nvSpPr>
          <p:cNvPr id="6" name="TekstSylinder 5">
            <a:extLst>
              <a:ext uri="{FF2B5EF4-FFF2-40B4-BE49-F238E27FC236}">
                <a16:creationId xmlns:a16="http://schemas.microsoft.com/office/drawing/2014/main" id="{CE5CA80A-650F-A9C1-DE2D-15BA200C1A06}"/>
              </a:ext>
            </a:extLst>
          </p:cNvPr>
          <p:cNvSpPr txBox="1"/>
          <p:nvPr/>
        </p:nvSpPr>
        <p:spPr>
          <a:xfrm>
            <a:off x="6201829" y="8428949"/>
            <a:ext cx="298747" cy="276999"/>
          </a:xfrm>
          <a:prstGeom prst="rect">
            <a:avLst/>
          </a:prstGeom>
          <a:noFill/>
        </p:spPr>
        <p:txBody>
          <a:bodyPr wrap="square" rtlCol="0">
            <a:spAutoFit/>
          </a:bodyPr>
          <a:lstStyle/>
          <a:p>
            <a:r>
              <a:rPr lang="nb-NO" sz="1200"/>
              <a:t>7</a:t>
            </a:r>
          </a:p>
        </p:txBody>
      </p:sp>
    </p:spTree>
    <p:extLst>
      <p:ext uri="{BB962C8B-B14F-4D97-AF65-F5344CB8AC3E}">
        <p14:creationId xmlns:p14="http://schemas.microsoft.com/office/powerpoint/2010/main" val="17246564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kstSylinder 7"/>
          <p:cNvSpPr txBox="1"/>
          <p:nvPr/>
        </p:nvSpPr>
        <p:spPr>
          <a:xfrm>
            <a:off x="716261" y="663815"/>
            <a:ext cx="5953101" cy="6924973"/>
          </a:xfrm>
          <a:prstGeom prst="rect">
            <a:avLst/>
          </a:prstGeom>
          <a:noFill/>
        </p:spPr>
        <p:txBody>
          <a:bodyPr wrap="square" lIns="91440" tIns="45720" rIns="91440" bIns="45720" rtlCol="0" anchor="t">
            <a:spAutoFit/>
          </a:bodyPr>
          <a:lstStyle/>
          <a:p>
            <a:pPr>
              <a:buSzPct val="130000"/>
            </a:pPr>
            <a:r>
              <a:rPr lang="nb-NO" sz="2000">
                <a:solidFill>
                  <a:srgbClr val="00B0B9"/>
                </a:solidFill>
              </a:rPr>
              <a:t>      </a:t>
            </a:r>
            <a:r>
              <a:rPr lang="nb-NO" sz="2000" err="1">
                <a:solidFill>
                  <a:srgbClr val="00B0B9"/>
                </a:solidFill>
              </a:rPr>
              <a:t>Skulehelsetenesta</a:t>
            </a:r>
            <a:endParaRPr lang="nb-NO" sz="2000">
              <a:solidFill>
                <a:srgbClr val="00B0B9"/>
              </a:solidFill>
            </a:endParaRPr>
          </a:p>
          <a:p>
            <a:pPr>
              <a:buSzPct val="130000"/>
            </a:pPr>
            <a:endParaRPr lang="nn-NO" sz="1400"/>
          </a:p>
          <a:p>
            <a:r>
              <a:rPr lang="nn-NO" sz="1200"/>
              <a:t>Skulehelsetenesta er eit lågterskel tilbod på skulen for barn og unge. Hensikta er å fremme eleven si helse og trivsel, bidra til meistring av kvardagsutfordringar og auke helsekompetansen til elevane. Eleven kan ta kontakt med helsesjukepleiar med sine små og store spørsmål.  </a:t>
            </a:r>
            <a:endParaRPr lang="nn-NO" sz="1200">
              <a:cs typeface="Calibri"/>
            </a:endParaRPr>
          </a:p>
          <a:p>
            <a:endParaRPr lang="nn-NO" sz="1200" b="1">
              <a:cs typeface="Calibri"/>
            </a:endParaRPr>
          </a:p>
          <a:p>
            <a:r>
              <a:rPr lang="nn-NO" sz="1200" b="1"/>
              <a:t>Oppgåver i skulehelsetenesta:</a:t>
            </a:r>
            <a:endParaRPr lang="nn-NO" sz="1200">
              <a:ea typeface="Calibri"/>
              <a:cs typeface="Calibri"/>
            </a:endParaRPr>
          </a:p>
          <a:p>
            <a:pPr marL="285750" indent="-285750">
              <a:buFont typeface="Arial" panose="020B0604020202020204" pitchFamily="34" charset="0"/>
              <a:buChar char="•"/>
            </a:pPr>
            <a:r>
              <a:rPr lang="nn-NO" sz="1200"/>
              <a:t>Samtale med enkeltelevar og grupper</a:t>
            </a:r>
            <a:endParaRPr lang="nn-NO" sz="1200">
              <a:ea typeface="Calibri"/>
              <a:cs typeface="Calibri"/>
            </a:endParaRPr>
          </a:p>
          <a:p>
            <a:pPr marL="285750" indent="-285750">
              <a:buFont typeface="Arial" panose="020B0604020202020204" pitchFamily="34" charset="0"/>
              <a:buChar char="•"/>
            </a:pPr>
            <a:r>
              <a:rPr lang="nn-NO" sz="1200"/>
              <a:t>Delta på samarbeidsmøte kring enkeltelevar</a:t>
            </a:r>
            <a:endParaRPr lang="nn-NO" sz="1200">
              <a:ea typeface="Calibri"/>
              <a:cs typeface="Calibri"/>
            </a:endParaRPr>
          </a:p>
          <a:p>
            <a:pPr marL="285750" indent="-285750">
              <a:buFont typeface="Arial" panose="020B0604020202020204" pitchFamily="34" charset="0"/>
              <a:buChar char="•"/>
            </a:pPr>
            <a:r>
              <a:rPr lang="nb-NO" sz="1200"/>
              <a:t>Undervisning</a:t>
            </a:r>
            <a:endParaRPr lang="nn-NO" sz="1200">
              <a:ea typeface="Calibri"/>
              <a:cs typeface="Calibri"/>
            </a:endParaRPr>
          </a:p>
          <a:p>
            <a:pPr marL="285750" indent="-285750">
              <a:buFont typeface="Arial" panose="020B0604020202020204" pitchFamily="34" charset="0"/>
              <a:buChar char="•"/>
            </a:pPr>
            <a:r>
              <a:rPr lang="nb-NO" sz="1200"/>
              <a:t>Aktuelle tema kan </a:t>
            </a:r>
            <a:r>
              <a:rPr lang="nb-NO" sz="1200" err="1"/>
              <a:t>vere</a:t>
            </a:r>
            <a:r>
              <a:rPr lang="nb-NO" sz="1200"/>
              <a:t> psykisk helse, søvn, </a:t>
            </a:r>
            <a:r>
              <a:rPr lang="nb-NO" sz="1200" err="1"/>
              <a:t>kosthald</a:t>
            </a:r>
            <a:r>
              <a:rPr lang="nb-NO" sz="1200"/>
              <a:t>, fysisk aktivitet, pubertet, kropp og seksuell helse, tobakk, alkohol og andre </a:t>
            </a:r>
            <a:r>
              <a:rPr lang="nb-NO" sz="1200" err="1"/>
              <a:t>rusmidlar</a:t>
            </a:r>
            <a:r>
              <a:rPr lang="nb-NO" sz="1200"/>
              <a:t>, vald og overgrep</a:t>
            </a:r>
            <a:endParaRPr lang="nn-NO" sz="1200">
              <a:ea typeface="Calibri"/>
              <a:cs typeface="Calibri"/>
            </a:endParaRPr>
          </a:p>
          <a:p>
            <a:pPr marL="285750" indent="-285750">
              <a:buFont typeface="Arial" panose="020B0604020202020204" pitchFamily="34" charset="0"/>
              <a:buChar char="•"/>
            </a:pPr>
            <a:r>
              <a:rPr lang="nb-NO" sz="1200"/>
              <a:t>Foreldrerettleiing</a:t>
            </a:r>
            <a:endParaRPr lang="nn-NO" sz="1200">
              <a:ea typeface="Calibri"/>
              <a:cs typeface="Calibri"/>
            </a:endParaRPr>
          </a:p>
          <a:p>
            <a:pPr marL="285750" indent="-285750">
              <a:buFont typeface="Arial" panose="020B0604020202020204" pitchFamily="34" charset="0"/>
              <a:buChar char="•"/>
            </a:pPr>
            <a:r>
              <a:rPr lang="nb-NO" sz="1200" err="1"/>
              <a:t>Fleire</a:t>
            </a:r>
            <a:r>
              <a:rPr lang="nb-NO" sz="1200"/>
              <a:t> </a:t>
            </a:r>
            <a:r>
              <a:rPr lang="nb-NO" sz="1200" err="1"/>
              <a:t>helsesjukepleiarar</a:t>
            </a:r>
            <a:r>
              <a:rPr lang="nb-NO" sz="1200"/>
              <a:t> har kompetanse på COS-P og ICDP foreldrerettleiingsprogram</a:t>
            </a:r>
            <a:endParaRPr lang="nn-NO" sz="1200">
              <a:ea typeface="Calibri"/>
              <a:cs typeface="Calibri"/>
            </a:endParaRPr>
          </a:p>
          <a:p>
            <a:pPr marL="285750" indent="-285750">
              <a:buFont typeface="Arial" panose="020B0604020202020204" pitchFamily="34" charset="0"/>
              <a:buChar char="•"/>
            </a:pPr>
            <a:r>
              <a:rPr lang="nb-NO" sz="1200" err="1"/>
              <a:t>Fråfall</a:t>
            </a:r>
            <a:r>
              <a:rPr lang="nb-NO" sz="1200"/>
              <a:t>/</a:t>
            </a:r>
            <a:r>
              <a:rPr lang="nb-NO" sz="1200" err="1"/>
              <a:t>fråvær</a:t>
            </a:r>
            <a:r>
              <a:rPr lang="nb-NO" sz="1200"/>
              <a:t>/ mobbing/mistrivsel - </a:t>
            </a:r>
            <a:r>
              <a:rPr lang="nb-NO" sz="1200" err="1"/>
              <a:t>skulen</a:t>
            </a:r>
            <a:r>
              <a:rPr lang="nb-NO" sz="1200"/>
              <a:t> kan gjerne involvere </a:t>
            </a:r>
            <a:r>
              <a:rPr lang="nb-NO" sz="1200" err="1"/>
              <a:t>helsesjukepleiar</a:t>
            </a:r>
            <a:endParaRPr lang="nb-NO" sz="1200">
              <a:ea typeface="Calibri"/>
              <a:cs typeface="Calibri"/>
            </a:endParaRPr>
          </a:p>
          <a:p>
            <a:endParaRPr lang="nn-NO" sz="1200">
              <a:cs typeface="Calibri"/>
            </a:endParaRPr>
          </a:p>
          <a:p>
            <a:r>
              <a:rPr lang="nn-NO" sz="1200">
                <a:ea typeface="+mn-lt"/>
                <a:cs typeface="+mn-lt"/>
              </a:rPr>
              <a:t>Skulehelsetenesta jobbar for å fremme god fysisk og psykisk helse hos eleven til dømes ved å tilby oppfølgingssamtale, bidra til å </a:t>
            </a:r>
            <a:r>
              <a:rPr lang="nn-NO" sz="1200" err="1">
                <a:ea typeface="+mn-lt"/>
                <a:cs typeface="+mn-lt"/>
              </a:rPr>
              <a:t>henvise</a:t>
            </a:r>
            <a:r>
              <a:rPr lang="nn-NO" sz="1200">
                <a:ea typeface="+mn-lt"/>
                <a:cs typeface="+mn-lt"/>
              </a:rPr>
              <a:t> vidare til andre tenester ved behov og samarbeide med foreldre, skule og andre instansar. Vi jobbar etter BTI- modellen </a:t>
            </a:r>
            <a:r>
              <a:rPr lang="nn-NO" sz="1200">
                <a:ea typeface="+mn-lt"/>
                <a:cs typeface="+mn-lt"/>
                <a:hlinkClick r:id="rId2"/>
              </a:rPr>
              <a:t>https://stad.betreinnsats.no</a:t>
            </a:r>
            <a:endParaRPr lang="nn-NO" sz="1200">
              <a:cs typeface="Calibri"/>
            </a:endParaRPr>
          </a:p>
          <a:p>
            <a:endParaRPr lang="nn-NO" sz="1200">
              <a:ea typeface="+mn-lt"/>
              <a:cs typeface="+mn-lt"/>
            </a:endParaRPr>
          </a:p>
          <a:p>
            <a:r>
              <a:rPr lang="nn-NO" sz="1200">
                <a:ea typeface="+mn-lt"/>
                <a:cs typeface="+mn-lt"/>
              </a:rPr>
              <a:t>Dersom det oppstår noko som har innverknad på eleven si helse og trivsel, oppmodar vi i ein tidleg fase at foreldre eller skule tar kontakt med helsesjukepleiar.</a:t>
            </a:r>
          </a:p>
          <a:p>
            <a:br>
              <a:rPr lang="nn-NO" sz="1200">
                <a:ea typeface="+mn-lt"/>
                <a:cs typeface="+mn-lt"/>
              </a:rPr>
            </a:br>
            <a:r>
              <a:rPr lang="nn-NO" sz="1200">
                <a:ea typeface="+mn-lt"/>
                <a:cs typeface="+mn-lt"/>
              </a:rPr>
              <a:t>I tillegg kan vi bidra i anna undervisning i samarbeid med skulen. Helsestasjonen tilbyr også foreldrekurs i  COS-P og ICDP </a:t>
            </a:r>
            <a:r>
              <a:rPr lang="nn-NO" sz="1200">
                <a:ea typeface="+mn-lt"/>
                <a:cs typeface="+mn-lt"/>
                <a:hlinkClick r:id="rId3"/>
              </a:rPr>
              <a:t>https://stad.kommune.no/tenester/helse-og-omsorg/helsestasjon/foreldrerettleiing/</a:t>
            </a:r>
            <a:endParaRPr lang="nn-NO" sz="1200">
              <a:cs typeface="Calibri"/>
            </a:endParaRPr>
          </a:p>
          <a:p>
            <a:endParaRPr lang="nb-NO" sz="1200">
              <a:cs typeface="Calibri"/>
            </a:endParaRPr>
          </a:p>
          <a:p>
            <a:r>
              <a:rPr lang="nb-NO" sz="1200" b="1"/>
              <a:t>Vi </a:t>
            </a:r>
            <a:r>
              <a:rPr lang="nb-NO" sz="1200" b="1" err="1"/>
              <a:t>håpar</a:t>
            </a:r>
            <a:r>
              <a:rPr lang="nb-NO" sz="1200" b="1"/>
              <a:t> på </a:t>
            </a:r>
            <a:r>
              <a:rPr lang="nb-NO" sz="1200" b="1" err="1"/>
              <a:t>eit</a:t>
            </a:r>
            <a:r>
              <a:rPr lang="nb-NO" sz="1200" b="1"/>
              <a:t> godt samarbeid. Ta gjerne kontakt om det er </a:t>
            </a:r>
            <a:r>
              <a:rPr lang="nb-NO" sz="1200" b="1" err="1"/>
              <a:t>noko</a:t>
            </a:r>
            <a:r>
              <a:rPr lang="nb-NO" sz="1200" b="1"/>
              <a:t> de lurer på. </a:t>
            </a:r>
            <a:endParaRPr lang="nn-NO" sz="1200">
              <a:cs typeface="Calibri"/>
            </a:endParaRPr>
          </a:p>
          <a:p>
            <a:endParaRPr lang="nb-NO" sz="1200" b="1">
              <a:cs typeface="Calibri"/>
            </a:endParaRPr>
          </a:p>
          <a:p>
            <a:r>
              <a:rPr lang="nb-NO" sz="1200" b="1" err="1"/>
              <a:t>Helsesjukepleiar</a:t>
            </a:r>
            <a:r>
              <a:rPr lang="nb-NO" sz="1200" b="1"/>
              <a:t> er på Nordfjordeid skule </a:t>
            </a:r>
            <a:r>
              <a:rPr lang="nb-NO" sz="1200" b="1" err="1"/>
              <a:t>måndag</a:t>
            </a:r>
            <a:r>
              <a:rPr lang="nb-NO" sz="1200" b="1"/>
              <a:t>, torsdag og fredag:</a:t>
            </a:r>
            <a:endParaRPr lang="nn-NO" sz="1200">
              <a:cs typeface="Calibri"/>
            </a:endParaRPr>
          </a:p>
          <a:p>
            <a:br>
              <a:rPr lang="nb-NO" sz="1200"/>
            </a:br>
            <a:r>
              <a:rPr lang="nn-NO" sz="1200"/>
              <a:t>Mari Johanne Solheim        tlf. 95 06 37 93  (A-klassene)</a:t>
            </a:r>
            <a:endParaRPr lang="nn-NO" sz="1200">
              <a:cs typeface="Calibri"/>
            </a:endParaRPr>
          </a:p>
          <a:p>
            <a:r>
              <a:rPr lang="nn-NO" sz="1200"/>
              <a:t>Siv Anita Drageset                tlf. 98 90 88 23  (B-klassene)</a:t>
            </a:r>
            <a:endParaRPr lang="nn-NO" sz="1400">
              <a:cs typeface="Calibri"/>
            </a:endParaRPr>
          </a:p>
          <a:p>
            <a:endParaRPr lang="nn-NO" sz="1400"/>
          </a:p>
        </p:txBody>
      </p:sp>
      <p:sp>
        <p:nvSpPr>
          <p:cNvPr id="4" name="Rectangle 1"/>
          <p:cNvSpPr>
            <a:spLocks noChangeArrowheads="1"/>
          </p:cNvSpPr>
          <p:nvPr/>
        </p:nvSpPr>
        <p:spPr bwMode="auto">
          <a:xfrm>
            <a:off x="356724" y="941494"/>
            <a:ext cx="184731" cy="2677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eaLnBrk="0" fontAlgn="base" hangingPunct="0">
              <a:spcBef>
                <a:spcPct val="0"/>
              </a:spcBef>
              <a:spcAft>
                <a:spcPct val="0"/>
              </a:spcAft>
            </a:pPr>
            <a:endParaRPr lang="nn-NO" altLang="nb-NO" sz="1400" b="1">
              <a:latin typeface="Times New Roman" panose="02020603050405020304" pitchFamily="18" charset="0"/>
              <a:ea typeface="Calibri" panose="020F0502020204030204" pitchFamily="34" charset="0"/>
              <a:cs typeface="Times New Roman" panose="02020603050405020304" pitchFamily="18" charset="0"/>
            </a:endParaRPr>
          </a:p>
          <a:p>
            <a:pPr eaLnBrk="0" fontAlgn="base" hangingPunct="0">
              <a:spcBef>
                <a:spcPct val="0"/>
              </a:spcBef>
              <a:spcAft>
                <a:spcPct val="0"/>
              </a:spcAft>
            </a:pPr>
            <a:endParaRPr lang="nn-NO" altLang="nb-NO" sz="1400" b="1">
              <a:latin typeface="Times New Roman" panose="02020603050405020304" pitchFamily="18" charset="0"/>
              <a:ea typeface="Calibri" panose="020F0502020204030204" pitchFamily="34" charset="0"/>
              <a:cs typeface="Times New Roman" panose="02020603050405020304" pitchFamily="18" charset="0"/>
            </a:endParaRPr>
          </a:p>
          <a:p>
            <a:pPr eaLnBrk="0" fontAlgn="base" hangingPunct="0">
              <a:spcBef>
                <a:spcPct val="0"/>
              </a:spcBef>
              <a:spcAft>
                <a:spcPct val="0"/>
              </a:spcAft>
            </a:pPr>
            <a:endParaRPr lang="nn-NO" altLang="nb-NO" sz="1400" b="1">
              <a:latin typeface="Times New Roman" panose="02020603050405020304" pitchFamily="18" charset="0"/>
              <a:ea typeface="Calibri" panose="020F0502020204030204" pitchFamily="34" charset="0"/>
              <a:cs typeface="Times New Roman" panose="02020603050405020304" pitchFamily="18" charset="0"/>
            </a:endParaRPr>
          </a:p>
          <a:p>
            <a:pPr eaLnBrk="0" fontAlgn="base" hangingPunct="0">
              <a:spcBef>
                <a:spcPct val="0"/>
              </a:spcBef>
              <a:spcAft>
                <a:spcPct val="0"/>
              </a:spcAft>
            </a:pPr>
            <a:endParaRPr lang="nn-NO" altLang="nb-NO" sz="1400" b="1">
              <a:latin typeface="Times New Roman" panose="02020603050405020304" pitchFamily="18" charset="0"/>
              <a:ea typeface="Calibri" panose="020F0502020204030204" pitchFamily="34" charset="0"/>
              <a:cs typeface="Times New Roman" panose="02020603050405020304" pitchFamily="18" charset="0"/>
            </a:endParaRPr>
          </a:p>
          <a:p>
            <a:pPr eaLnBrk="0" fontAlgn="base" hangingPunct="0">
              <a:spcBef>
                <a:spcPct val="0"/>
              </a:spcBef>
              <a:spcAft>
                <a:spcPct val="0"/>
              </a:spcAft>
            </a:pPr>
            <a:endParaRPr lang="nn-NO" altLang="nb-NO" sz="1400" b="1">
              <a:latin typeface="Times New Roman" panose="02020603050405020304" pitchFamily="18" charset="0"/>
              <a:ea typeface="Calibri" panose="020F0502020204030204" pitchFamily="34" charset="0"/>
              <a:cs typeface="Times New Roman" panose="02020603050405020304" pitchFamily="18" charset="0"/>
            </a:endParaRPr>
          </a:p>
          <a:p>
            <a:pPr eaLnBrk="0" fontAlgn="base" hangingPunct="0">
              <a:spcBef>
                <a:spcPct val="0"/>
              </a:spcBef>
              <a:spcAft>
                <a:spcPct val="0"/>
              </a:spcAft>
            </a:pPr>
            <a:endParaRPr lang="nn-NO" altLang="nb-NO" sz="1400" b="1">
              <a:latin typeface="Times New Roman" panose="02020603050405020304" pitchFamily="18" charset="0"/>
              <a:ea typeface="Calibri" panose="020F0502020204030204" pitchFamily="34" charset="0"/>
              <a:cs typeface="Times New Roman" panose="02020603050405020304" pitchFamily="18" charset="0"/>
            </a:endParaRPr>
          </a:p>
          <a:p>
            <a:pPr eaLnBrk="0" fontAlgn="base" hangingPunct="0">
              <a:spcBef>
                <a:spcPct val="0"/>
              </a:spcBef>
              <a:spcAft>
                <a:spcPct val="0"/>
              </a:spcAft>
            </a:pPr>
            <a:endParaRPr lang="nn-NO" altLang="nb-NO" sz="1400" b="1">
              <a:latin typeface="Times New Roman" panose="02020603050405020304" pitchFamily="18" charset="0"/>
              <a:ea typeface="Calibri" panose="020F0502020204030204" pitchFamily="34" charset="0"/>
              <a:cs typeface="Times New Roman" panose="02020603050405020304" pitchFamily="18" charset="0"/>
            </a:endParaRPr>
          </a:p>
          <a:p>
            <a:pPr eaLnBrk="0" fontAlgn="base" hangingPunct="0">
              <a:spcBef>
                <a:spcPct val="0"/>
              </a:spcBef>
              <a:spcAft>
                <a:spcPct val="0"/>
              </a:spcAft>
            </a:pPr>
            <a:endParaRPr lang="nn-NO" altLang="nb-NO" sz="1400" b="1">
              <a:latin typeface="Times New Roman" panose="02020603050405020304" pitchFamily="18" charset="0"/>
              <a:ea typeface="Calibri" panose="020F0502020204030204" pitchFamily="34" charset="0"/>
              <a:cs typeface="Times New Roman" panose="02020603050405020304" pitchFamily="18" charset="0"/>
            </a:endParaRPr>
          </a:p>
          <a:p>
            <a:pPr eaLnBrk="0" fontAlgn="base" hangingPunct="0">
              <a:spcBef>
                <a:spcPct val="0"/>
              </a:spcBef>
              <a:spcAft>
                <a:spcPct val="0"/>
              </a:spcAft>
            </a:pPr>
            <a:endParaRPr lang="nn-NO" altLang="nb-NO" sz="1400" b="1">
              <a:latin typeface="Times New Roman" panose="02020603050405020304" pitchFamily="18" charset="0"/>
              <a:ea typeface="Calibri" panose="020F0502020204030204" pitchFamily="34" charset="0"/>
              <a:cs typeface="Times New Roman" panose="02020603050405020304" pitchFamily="18" charset="0"/>
            </a:endParaRPr>
          </a:p>
          <a:p>
            <a:pPr eaLnBrk="0" fontAlgn="base" hangingPunct="0">
              <a:spcBef>
                <a:spcPct val="0"/>
              </a:spcBef>
              <a:spcAft>
                <a:spcPct val="0"/>
              </a:spcAft>
            </a:pPr>
            <a:endParaRPr lang="nn-NO" altLang="nb-NO" sz="1400" b="1">
              <a:latin typeface="Times New Roman" panose="02020603050405020304" pitchFamily="18" charset="0"/>
              <a:ea typeface="Calibri" panose="020F0502020204030204" pitchFamily="34" charset="0"/>
              <a:cs typeface="Times New Roman" panose="02020603050405020304" pitchFamily="18" charset="0"/>
            </a:endParaRPr>
          </a:p>
          <a:p>
            <a:pPr eaLnBrk="0" fontAlgn="base" hangingPunct="0">
              <a:spcBef>
                <a:spcPct val="0"/>
              </a:spcBef>
              <a:spcAft>
                <a:spcPct val="0"/>
              </a:spcAft>
            </a:pPr>
            <a:endParaRPr lang="nn-NO" altLang="nb-NO" sz="1400" b="1">
              <a:latin typeface="Times New Roman" panose="02020603050405020304" pitchFamily="18" charset="0"/>
              <a:ea typeface="Calibri" panose="020F0502020204030204" pitchFamily="34" charset="0"/>
              <a:cs typeface="Times New Roman" panose="02020603050405020304" pitchFamily="18" charset="0"/>
            </a:endParaRPr>
          </a:p>
          <a:p>
            <a:pPr eaLnBrk="0" fontAlgn="base" hangingPunct="0">
              <a:spcBef>
                <a:spcPct val="0"/>
              </a:spcBef>
              <a:spcAft>
                <a:spcPct val="0"/>
              </a:spcAft>
            </a:pPr>
            <a:endParaRPr lang="nn-NO" altLang="nb-NO" sz="1400" b="1">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5" name="Grafikk 4" descr="Badge Tick1 outline">
            <a:extLst>
              <a:ext uri="{FF2B5EF4-FFF2-40B4-BE49-F238E27FC236}">
                <a16:creationId xmlns:a16="http://schemas.microsoft.com/office/drawing/2014/main" id="{EFADF4CA-EDC7-4641-A626-C95AFF722471}"/>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16260" y="666548"/>
            <a:ext cx="375220" cy="375220"/>
          </a:xfrm>
          <a:prstGeom prst="rect">
            <a:avLst/>
          </a:prstGeom>
        </p:spPr>
      </p:pic>
      <p:sp>
        <p:nvSpPr>
          <p:cNvPr id="6" name="Ellipse 5">
            <a:extLst>
              <a:ext uri="{FF2B5EF4-FFF2-40B4-BE49-F238E27FC236}">
                <a16:creationId xmlns:a16="http://schemas.microsoft.com/office/drawing/2014/main" id="{5C596967-92DA-4D0A-93ED-142CF41782DC}"/>
              </a:ext>
            </a:extLst>
          </p:cNvPr>
          <p:cNvSpPr/>
          <p:nvPr/>
        </p:nvSpPr>
        <p:spPr>
          <a:xfrm>
            <a:off x="-720080" y="-720080"/>
            <a:ext cx="1440160" cy="1440160"/>
          </a:xfrm>
          <a:prstGeom prst="ellipse">
            <a:avLst/>
          </a:prstGeom>
          <a:solidFill>
            <a:srgbClr val="CFD6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 name="TekstSylinder 1">
            <a:extLst>
              <a:ext uri="{FF2B5EF4-FFF2-40B4-BE49-F238E27FC236}">
                <a16:creationId xmlns:a16="http://schemas.microsoft.com/office/drawing/2014/main" id="{2B1ABA0B-DCE0-4273-C0A4-15CF312DE421}"/>
              </a:ext>
            </a:extLst>
          </p:cNvPr>
          <p:cNvSpPr txBox="1"/>
          <p:nvPr/>
        </p:nvSpPr>
        <p:spPr>
          <a:xfrm>
            <a:off x="357424" y="8428948"/>
            <a:ext cx="298747" cy="276999"/>
          </a:xfrm>
          <a:prstGeom prst="rect">
            <a:avLst/>
          </a:prstGeom>
          <a:noFill/>
        </p:spPr>
        <p:txBody>
          <a:bodyPr wrap="square" rtlCol="0">
            <a:spAutoFit/>
          </a:bodyPr>
          <a:lstStyle/>
          <a:p>
            <a:r>
              <a:rPr lang="nb-NO" sz="1200"/>
              <a:t>8</a:t>
            </a:r>
          </a:p>
        </p:txBody>
      </p:sp>
    </p:spTree>
    <p:extLst>
      <p:ext uri="{BB962C8B-B14F-4D97-AF65-F5344CB8AC3E}">
        <p14:creationId xmlns:p14="http://schemas.microsoft.com/office/powerpoint/2010/main" val="28024687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kstSylinder 7"/>
          <p:cNvSpPr txBox="1"/>
          <p:nvPr/>
        </p:nvSpPr>
        <p:spPr>
          <a:xfrm>
            <a:off x="1110919" y="641658"/>
            <a:ext cx="6240630" cy="400110"/>
          </a:xfrm>
          <a:prstGeom prst="rect">
            <a:avLst/>
          </a:prstGeom>
          <a:noFill/>
        </p:spPr>
        <p:txBody>
          <a:bodyPr wrap="square" rtlCol="0">
            <a:spAutoFit/>
          </a:bodyPr>
          <a:lstStyle/>
          <a:p>
            <a:pPr>
              <a:buSzPct val="130000"/>
            </a:pPr>
            <a:r>
              <a:rPr lang="nb-NO" sz="2000" err="1">
                <a:solidFill>
                  <a:srgbClr val="00B0B9"/>
                </a:solidFill>
              </a:rPr>
              <a:t>Skulehelsetenesta</a:t>
            </a:r>
            <a:endParaRPr lang="nn-NO" sz="1400">
              <a:solidFill>
                <a:srgbClr val="00B0B9"/>
              </a:solidFill>
            </a:endParaRPr>
          </a:p>
        </p:txBody>
      </p:sp>
      <p:graphicFrame>
        <p:nvGraphicFramePr>
          <p:cNvPr id="3" name="Tabell 2"/>
          <p:cNvGraphicFramePr>
            <a:graphicFrameLocks noGrp="1"/>
          </p:cNvGraphicFramePr>
          <p:nvPr>
            <p:extLst>
              <p:ext uri="{D42A27DB-BD31-4B8C-83A1-F6EECF244321}">
                <p14:modId xmlns:p14="http://schemas.microsoft.com/office/powerpoint/2010/main" val="3791792937"/>
              </p:ext>
            </p:extLst>
          </p:nvPr>
        </p:nvGraphicFramePr>
        <p:xfrm>
          <a:off x="532534" y="1350818"/>
          <a:ext cx="5845488" cy="5171095"/>
        </p:xfrm>
        <a:graphic>
          <a:graphicData uri="http://schemas.openxmlformats.org/drawingml/2006/table">
            <a:tbl>
              <a:tblPr firstRow="1" firstCol="1" bandRow="1">
                <a:tableStyleId>{5C22544A-7EE6-4342-B048-85BDC9FD1C3A}</a:tableStyleId>
              </a:tblPr>
              <a:tblGrid>
                <a:gridCol w="826954">
                  <a:extLst>
                    <a:ext uri="{9D8B030D-6E8A-4147-A177-3AD203B41FA5}">
                      <a16:colId xmlns:a16="http://schemas.microsoft.com/office/drawing/2014/main" val="3360240868"/>
                    </a:ext>
                  </a:extLst>
                </a:gridCol>
                <a:gridCol w="5018534">
                  <a:extLst>
                    <a:ext uri="{9D8B030D-6E8A-4147-A177-3AD203B41FA5}">
                      <a16:colId xmlns:a16="http://schemas.microsoft.com/office/drawing/2014/main" val="750909479"/>
                    </a:ext>
                  </a:extLst>
                </a:gridCol>
              </a:tblGrid>
              <a:tr h="268219">
                <a:tc>
                  <a:txBody>
                    <a:bodyPr/>
                    <a:lstStyle/>
                    <a:p>
                      <a:pPr>
                        <a:lnSpc>
                          <a:spcPct val="115000"/>
                        </a:lnSpc>
                        <a:spcAft>
                          <a:spcPts val="0"/>
                        </a:spcAft>
                      </a:pPr>
                      <a:r>
                        <a:rPr lang="nn-NO" sz="1100">
                          <a:effectLst/>
                        </a:rPr>
                        <a:t>Alder</a:t>
                      </a:r>
                      <a:endParaRPr lang="nn-NO" sz="1000">
                        <a:effectLst/>
                        <a:latin typeface="Calibri" panose="020F0502020204030204" pitchFamily="34" charset="0"/>
                        <a:ea typeface="Calibri" panose="020F0502020204030204" pitchFamily="34" charset="0"/>
                        <a:cs typeface="Times New Roman" panose="02020603050405020304" pitchFamily="18" charset="0"/>
                      </a:endParaRPr>
                    </a:p>
                  </a:txBody>
                  <a:tcPr marL="60119" marR="60119" marT="0" marB="0">
                    <a:solidFill>
                      <a:srgbClr val="00B0B9"/>
                    </a:solidFill>
                  </a:tcPr>
                </a:tc>
                <a:tc>
                  <a:txBody>
                    <a:bodyPr/>
                    <a:lstStyle/>
                    <a:p>
                      <a:pPr>
                        <a:lnSpc>
                          <a:spcPct val="115000"/>
                        </a:lnSpc>
                        <a:spcAft>
                          <a:spcPts val="0"/>
                        </a:spcAft>
                      </a:pPr>
                      <a:r>
                        <a:rPr lang="nn-NO" sz="1100">
                          <a:effectLst/>
                        </a:rPr>
                        <a:t>Plan</a:t>
                      </a:r>
                      <a:endParaRPr lang="nn-NO" sz="1000">
                        <a:effectLst/>
                        <a:latin typeface="Calibri" panose="020F0502020204030204" pitchFamily="34" charset="0"/>
                        <a:ea typeface="Calibri" panose="020F0502020204030204" pitchFamily="34" charset="0"/>
                        <a:cs typeface="Times New Roman" panose="02020603050405020304" pitchFamily="18" charset="0"/>
                      </a:endParaRPr>
                    </a:p>
                  </a:txBody>
                  <a:tcPr marL="60119" marR="60119" marT="0" marB="0">
                    <a:solidFill>
                      <a:srgbClr val="00B0B9"/>
                    </a:solidFill>
                  </a:tcPr>
                </a:tc>
                <a:extLst>
                  <a:ext uri="{0D108BD9-81ED-4DB2-BD59-A6C34878D82A}">
                    <a16:rowId xmlns:a16="http://schemas.microsoft.com/office/drawing/2014/main" val="145428657"/>
                  </a:ext>
                </a:extLst>
              </a:tr>
              <a:tr h="476463">
                <a:tc>
                  <a:txBody>
                    <a:bodyPr/>
                    <a:lstStyle/>
                    <a:p>
                      <a:pPr>
                        <a:lnSpc>
                          <a:spcPct val="115000"/>
                        </a:lnSpc>
                        <a:spcAft>
                          <a:spcPts val="0"/>
                        </a:spcAft>
                      </a:pPr>
                      <a:r>
                        <a:rPr lang="nn-NO" sz="1100">
                          <a:effectLst/>
                        </a:rPr>
                        <a:t>Skulestart </a:t>
                      </a:r>
                      <a:endParaRPr lang="nn-NO" sz="1000">
                        <a:effectLst/>
                      </a:endParaRPr>
                    </a:p>
                    <a:p>
                      <a:pPr>
                        <a:lnSpc>
                          <a:spcPct val="115000"/>
                        </a:lnSpc>
                        <a:spcAft>
                          <a:spcPts val="0"/>
                        </a:spcAft>
                      </a:pPr>
                      <a:r>
                        <a:rPr lang="nn-NO" sz="1100">
                          <a:effectLst/>
                        </a:rPr>
                        <a:t>1. klasse</a:t>
                      </a:r>
                      <a:endParaRPr lang="nn-NO" sz="1000">
                        <a:effectLst/>
                        <a:latin typeface="Calibri" panose="020F0502020204030204" pitchFamily="34" charset="0"/>
                        <a:ea typeface="Calibri" panose="020F0502020204030204" pitchFamily="34" charset="0"/>
                        <a:cs typeface="Times New Roman" panose="02020603050405020304" pitchFamily="18" charset="0"/>
                      </a:endParaRPr>
                    </a:p>
                  </a:txBody>
                  <a:tcPr marL="60119" marR="60119" marT="0" marB="0">
                    <a:solidFill>
                      <a:srgbClr val="00B0B9"/>
                    </a:solidFill>
                  </a:tcPr>
                </a:tc>
                <a:tc>
                  <a:txBody>
                    <a:bodyPr/>
                    <a:lstStyle/>
                    <a:p>
                      <a:pPr>
                        <a:lnSpc>
                          <a:spcPct val="115000"/>
                        </a:lnSpc>
                        <a:spcAft>
                          <a:spcPts val="0"/>
                        </a:spcAft>
                      </a:pPr>
                      <a:r>
                        <a:rPr lang="nn-NO" sz="1100">
                          <a:effectLst/>
                        </a:rPr>
                        <a:t>Helsesamtale/ legeundersøking på helsestasjonen </a:t>
                      </a:r>
                      <a:endParaRPr lang="nn-NO" sz="1000">
                        <a:effectLst/>
                      </a:endParaRPr>
                    </a:p>
                    <a:p>
                      <a:pPr>
                        <a:lnSpc>
                          <a:spcPct val="115000"/>
                        </a:lnSpc>
                        <a:spcAft>
                          <a:spcPts val="0"/>
                        </a:spcAft>
                      </a:pPr>
                      <a:endParaRPr lang="nn-NO" sz="1000">
                        <a:effectLst/>
                        <a:latin typeface="Calibri" panose="020F0502020204030204" pitchFamily="34" charset="0"/>
                        <a:cs typeface="Times New Roman" panose="02020603050405020304" pitchFamily="18" charset="0"/>
                      </a:endParaRPr>
                    </a:p>
                  </a:txBody>
                  <a:tcPr marL="60119" marR="60119" marT="0" marB="0">
                    <a:solidFill>
                      <a:srgbClr val="00B0B9">
                        <a:alpha val="40000"/>
                      </a:srgbClr>
                    </a:solidFill>
                  </a:tcPr>
                </a:tc>
                <a:extLst>
                  <a:ext uri="{0D108BD9-81ED-4DB2-BD59-A6C34878D82A}">
                    <a16:rowId xmlns:a16="http://schemas.microsoft.com/office/drawing/2014/main" val="3137035278"/>
                  </a:ext>
                </a:extLst>
              </a:tr>
              <a:tr h="447034">
                <a:tc>
                  <a:txBody>
                    <a:bodyPr/>
                    <a:lstStyle/>
                    <a:p>
                      <a:pPr>
                        <a:lnSpc>
                          <a:spcPct val="115000"/>
                        </a:lnSpc>
                        <a:spcAft>
                          <a:spcPts val="0"/>
                        </a:spcAft>
                      </a:pPr>
                      <a:r>
                        <a:rPr lang="nn-NO" sz="1100">
                          <a:effectLst/>
                        </a:rPr>
                        <a:t>2. klasse</a:t>
                      </a:r>
                      <a:endParaRPr lang="nn-NO" sz="1000">
                        <a:effectLst/>
                        <a:latin typeface="Calibri" panose="020F0502020204030204" pitchFamily="34" charset="0"/>
                        <a:ea typeface="Calibri" panose="020F0502020204030204" pitchFamily="34" charset="0"/>
                        <a:cs typeface="Times New Roman" panose="02020603050405020304" pitchFamily="18" charset="0"/>
                      </a:endParaRPr>
                    </a:p>
                  </a:txBody>
                  <a:tcPr marL="60119" marR="60119" marT="0" marB="0">
                    <a:solidFill>
                      <a:srgbClr val="00B0B9"/>
                    </a:solidFill>
                  </a:tcPr>
                </a:tc>
                <a:tc>
                  <a:txBody>
                    <a:bodyPr/>
                    <a:lstStyle/>
                    <a:p>
                      <a:pPr>
                        <a:lnSpc>
                          <a:spcPct val="115000"/>
                        </a:lnSpc>
                        <a:spcAft>
                          <a:spcPts val="0"/>
                        </a:spcAft>
                      </a:pPr>
                      <a:r>
                        <a:rPr lang="nn-NO" sz="1100">
                          <a:effectLst/>
                        </a:rPr>
                        <a:t>Vaksinasjon på helsestasjonen: difteri, stivkrampe, kikhoste, polio</a:t>
                      </a:r>
                      <a:endParaRPr lang="nn-NO" sz="1000">
                        <a:effectLst/>
                      </a:endParaRPr>
                    </a:p>
                  </a:txBody>
                  <a:tcPr marL="60119" marR="60119" marT="0" marB="0">
                    <a:solidFill>
                      <a:srgbClr val="00B0B9">
                        <a:alpha val="60000"/>
                      </a:srgbClr>
                    </a:solidFill>
                  </a:tcPr>
                </a:tc>
                <a:extLst>
                  <a:ext uri="{0D108BD9-81ED-4DB2-BD59-A6C34878D82A}">
                    <a16:rowId xmlns:a16="http://schemas.microsoft.com/office/drawing/2014/main" val="77935002"/>
                  </a:ext>
                </a:extLst>
              </a:tr>
              <a:tr h="350239">
                <a:tc>
                  <a:txBody>
                    <a:bodyPr/>
                    <a:lstStyle/>
                    <a:p>
                      <a:pPr>
                        <a:lnSpc>
                          <a:spcPct val="115000"/>
                        </a:lnSpc>
                        <a:spcAft>
                          <a:spcPts val="0"/>
                        </a:spcAft>
                      </a:pPr>
                      <a:r>
                        <a:rPr lang="nn-NO" sz="1100">
                          <a:effectLst/>
                        </a:rPr>
                        <a:t>2. klasse</a:t>
                      </a:r>
                      <a:endParaRPr lang="nn-NO" sz="1000">
                        <a:effectLst/>
                        <a:latin typeface="Calibri" panose="020F0502020204030204" pitchFamily="34" charset="0"/>
                        <a:ea typeface="Calibri" panose="020F0502020204030204" pitchFamily="34" charset="0"/>
                        <a:cs typeface="Times New Roman" panose="02020603050405020304" pitchFamily="18" charset="0"/>
                      </a:endParaRPr>
                    </a:p>
                  </a:txBody>
                  <a:tcPr marL="60119" marR="60119" marT="0" marB="0">
                    <a:solidFill>
                      <a:srgbClr val="00B0B9"/>
                    </a:solidFill>
                  </a:tcPr>
                </a:tc>
                <a:tc>
                  <a:txBody>
                    <a:bodyPr/>
                    <a:lstStyle/>
                    <a:p>
                      <a:pPr>
                        <a:lnSpc>
                          <a:spcPct val="115000"/>
                        </a:lnSpc>
                        <a:spcAft>
                          <a:spcPts val="0"/>
                        </a:spcAft>
                      </a:pPr>
                      <a:r>
                        <a:rPr lang="nn-NO" sz="1100">
                          <a:effectLst/>
                        </a:rPr>
                        <a:t>Undervisning: psykologisk førstehjelp</a:t>
                      </a:r>
                      <a:endParaRPr lang="nn-NO" sz="1000">
                        <a:effectLst/>
                      </a:endParaRPr>
                    </a:p>
                    <a:p>
                      <a:pPr>
                        <a:lnSpc>
                          <a:spcPct val="115000"/>
                        </a:lnSpc>
                        <a:spcAft>
                          <a:spcPts val="0"/>
                        </a:spcAft>
                      </a:pPr>
                      <a:endParaRPr lang="nn-NO" sz="1000">
                        <a:effectLst/>
                        <a:latin typeface="Calibri" panose="020F0502020204030204" pitchFamily="34" charset="0"/>
                        <a:ea typeface="Calibri" panose="020F0502020204030204" pitchFamily="34" charset="0"/>
                        <a:cs typeface="Times New Roman" panose="02020603050405020304" pitchFamily="18" charset="0"/>
                      </a:endParaRPr>
                    </a:p>
                  </a:txBody>
                  <a:tcPr marL="60119" marR="60119" marT="0" marB="0">
                    <a:solidFill>
                      <a:srgbClr val="00B0B9">
                        <a:alpha val="40000"/>
                      </a:srgbClr>
                    </a:solidFill>
                  </a:tcPr>
                </a:tc>
                <a:extLst>
                  <a:ext uri="{0D108BD9-81ED-4DB2-BD59-A6C34878D82A}">
                    <a16:rowId xmlns:a16="http://schemas.microsoft.com/office/drawing/2014/main" val="523385983"/>
                  </a:ext>
                </a:extLst>
              </a:tr>
              <a:tr h="685452">
                <a:tc>
                  <a:txBody>
                    <a:bodyPr/>
                    <a:lstStyle/>
                    <a:p>
                      <a:pPr>
                        <a:lnSpc>
                          <a:spcPct val="115000"/>
                        </a:lnSpc>
                        <a:spcAft>
                          <a:spcPts val="0"/>
                        </a:spcAft>
                      </a:pPr>
                      <a:r>
                        <a:rPr lang="nn-NO" sz="1100">
                          <a:effectLst/>
                        </a:rPr>
                        <a:t>3. klasse</a:t>
                      </a:r>
                      <a:endParaRPr lang="nn-NO" sz="1000">
                        <a:effectLst/>
                        <a:latin typeface="Calibri" panose="020F0502020204030204" pitchFamily="34" charset="0"/>
                        <a:ea typeface="Calibri" panose="020F0502020204030204" pitchFamily="34" charset="0"/>
                        <a:cs typeface="Times New Roman" panose="02020603050405020304" pitchFamily="18" charset="0"/>
                      </a:endParaRPr>
                    </a:p>
                  </a:txBody>
                  <a:tcPr marL="60119" marR="60119" marT="0" marB="0">
                    <a:solidFill>
                      <a:srgbClr val="00B0B9"/>
                    </a:solidFill>
                  </a:tcPr>
                </a:tc>
                <a:tc>
                  <a:txBody>
                    <a:bodyPr/>
                    <a:lstStyle/>
                    <a:p>
                      <a:pPr>
                        <a:lnSpc>
                          <a:spcPct val="115000"/>
                        </a:lnSpc>
                        <a:spcAft>
                          <a:spcPts val="0"/>
                        </a:spcAft>
                      </a:pPr>
                      <a:r>
                        <a:rPr lang="nn-NO" sz="1100">
                          <a:effectLst/>
                        </a:rPr>
                        <a:t>Vekt og høgdemåling</a:t>
                      </a:r>
                      <a:br>
                        <a:rPr lang="nn-NO" sz="1100">
                          <a:effectLst/>
                        </a:rPr>
                      </a:br>
                      <a:r>
                        <a:rPr lang="nn-NO" sz="1100">
                          <a:effectLst/>
                        </a:rPr>
                        <a:t>Helsesamtale: individuell med eleven på skulen </a:t>
                      </a:r>
                      <a:endParaRPr lang="nn-NO" sz="1000">
                        <a:effectLst/>
                      </a:endParaRPr>
                    </a:p>
                    <a:p>
                      <a:pPr>
                        <a:lnSpc>
                          <a:spcPct val="115000"/>
                        </a:lnSpc>
                        <a:spcAft>
                          <a:spcPts val="0"/>
                        </a:spcAft>
                      </a:pPr>
                      <a:r>
                        <a:rPr lang="nn-NO" sz="1100">
                          <a:effectLst/>
                          <a:latin typeface="Calibri"/>
                          <a:ea typeface="Calibri"/>
                          <a:cs typeface="Times New Roman"/>
                        </a:rPr>
                        <a:t>Informasjon i klassa om vekstmåling og "kva skal til for å ha det bra?"</a:t>
                      </a:r>
                      <a:endParaRPr lang="nn-NO" sz="1100">
                        <a:effectLst/>
                        <a:latin typeface="Calibri"/>
                        <a:ea typeface="Calibri"/>
                        <a:cs typeface="Times New Roman" panose="02020603050405020304" pitchFamily="18" charset="0"/>
                      </a:endParaRPr>
                    </a:p>
                  </a:txBody>
                  <a:tcPr marL="60119" marR="60119" marT="0" marB="0">
                    <a:solidFill>
                      <a:srgbClr val="00B0B9">
                        <a:alpha val="60000"/>
                      </a:srgbClr>
                    </a:solidFill>
                  </a:tcPr>
                </a:tc>
                <a:extLst>
                  <a:ext uri="{0D108BD9-81ED-4DB2-BD59-A6C34878D82A}">
                    <a16:rowId xmlns:a16="http://schemas.microsoft.com/office/drawing/2014/main" val="1701383126"/>
                  </a:ext>
                </a:extLst>
              </a:tr>
              <a:tr h="461935">
                <a:tc>
                  <a:txBody>
                    <a:bodyPr/>
                    <a:lstStyle/>
                    <a:p>
                      <a:pPr>
                        <a:lnSpc>
                          <a:spcPct val="115000"/>
                        </a:lnSpc>
                        <a:spcAft>
                          <a:spcPts val="0"/>
                        </a:spcAft>
                      </a:pPr>
                      <a:r>
                        <a:rPr lang="nn-NO" sz="1100">
                          <a:effectLst/>
                        </a:rPr>
                        <a:t>3. klasse</a:t>
                      </a:r>
                      <a:endParaRPr lang="nn-NO" sz="1000">
                        <a:effectLst/>
                        <a:latin typeface="Calibri" panose="020F0502020204030204" pitchFamily="34" charset="0"/>
                        <a:ea typeface="Calibri" panose="020F0502020204030204" pitchFamily="34" charset="0"/>
                        <a:cs typeface="Times New Roman" panose="02020603050405020304" pitchFamily="18" charset="0"/>
                      </a:endParaRPr>
                    </a:p>
                  </a:txBody>
                  <a:tcPr marL="60119" marR="60119" marT="0" marB="0">
                    <a:solidFill>
                      <a:srgbClr val="00B0B9"/>
                    </a:solidFill>
                  </a:tcPr>
                </a:tc>
                <a:tc>
                  <a:txBody>
                    <a:bodyPr/>
                    <a:lstStyle/>
                    <a:p>
                      <a:pPr>
                        <a:lnSpc>
                          <a:spcPct val="115000"/>
                        </a:lnSpc>
                        <a:spcAft>
                          <a:spcPts val="0"/>
                        </a:spcAft>
                      </a:pPr>
                      <a:r>
                        <a:rPr lang="nb-NO" sz="1100">
                          <a:effectLst/>
                        </a:rPr>
                        <a:t>Foreldremøte: sjumilsteget - kost og fysisk aktivitet</a:t>
                      </a:r>
                      <a:endParaRPr lang="nn-NO" sz="1000">
                        <a:effectLst/>
                        <a:latin typeface="Calibri" panose="020F0502020204030204" pitchFamily="34" charset="0"/>
                        <a:ea typeface="Calibri" panose="020F0502020204030204" pitchFamily="34" charset="0"/>
                        <a:cs typeface="Times New Roman" panose="02020603050405020304" pitchFamily="18" charset="0"/>
                      </a:endParaRPr>
                    </a:p>
                  </a:txBody>
                  <a:tcPr marL="60119" marR="60119" marT="0" marB="0">
                    <a:solidFill>
                      <a:srgbClr val="00B0B9">
                        <a:alpha val="60000"/>
                      </a:srgbClr>
                    </a:solidFill>
                  </a:tcPr>
                </a:tc>
                <a:extLst>
                  <a:ext uri="{0D108BD9-81ED-4DB2-BD59-A6C34878D82A}">
                    <a16:rowId xmlns:a16="http://schemas.microsoft.com/office/drawing/2014/main" val="705444723"/>
                  </a:ext>
                </a:extLst>
              </a:tr>
              <a:tr h="369692">
                <a:tc>
                  <a:txBody>
                    <a:bodyPr/>
                    <a:lstStyle/>
                    <a:p>
                      <a:pPr>
                        <a:lnSpc>
                          <a:spcPct val="115000"/>
                        </a:lnSpc>
                        <a:spcAft>
                          <a:spcPts val="0"/>
                        </a:spcAft>
                      </a:pPr>
                      <a:r>
                        <a:rPr lang="nn-NO" sz="1100">
                          <a:effectLst/>
                        </a:rPr>
                        <a:t>4. klasse</a:t>
                      </a:r>
                      <a:endParaRPr lang="nn-NO" sz="1000">
                        <a:effectLst/>
                        <a:latin typeface="Calibri" panose="020F0502020204030204" pitchFamily="34" charset="0"/>
                        <a:ea typeface="Calibri" panose="020F0502020204030204" pitchFamily="34" charset="0"/>
                        <a:cs typeface="Times New Roman" panose="02020603050405020304" pitchFamily="18" charset="0"/>
                      </a:endParaRPr>
                    </a:p>
                  </a:txBody>
                  <a:tcPr marL="60119" marR="60119" marT="0" marB="0">
                    <a:solidFill>
                      <a:srgbClr val="00B0B9"/>
                    </a:solidFill>
                  </a:tcPr>
                </a:tc>
                <a:tc>
                  <a:txBody>
                    <a:bodyPr/>
                    <a:lstStyle/>
                    <a:p>
                      <a:pPr>
                        <a:lnSpc>
                          <a:spcPct val="115000"/>
                        </a:lnSpc>
                        <a:spcAft>
                          <a:spcPts val="0"/>
                        </a:spcAft>
                      </a:pPr>
                      <a:r>
                        <a:rPr lang="nn-NO" sz="1100">
                          <a:effectLst/>
                        </a:rPr>
                        <a:t>Undervisning: vald og overgrep</a:t>
                      </a:r>
                      <a:endParaRPr lang="nn-NO" sz="1000">
                        <a:effectLst/>
                      </a:endParaRPr>
                    </a:p>
                  </a:txBody>
                  <a:tcPr marL="60119" marR="60119" marT="0" marB="0">
                    <a:solidFill>
                      <a:srgbClr val="00B0B9">
                        <a:alpha val="40000"/>
                      </a:srgbClr>
                    </a:solidFill>
                  </a:tcPr>
                </a:tc>
                <a:extLst>
                  <a:ext uri="{0D108BD9-81ED-4DB2-BD59-A6C34878D82A}">
                    <a16:rowId xmlns:a16="http://schemas.microsoft.com/office/drawing/2014/main" val="727590449"/>
                  </a:ext>
                </a:extLst>
              </a:tr>
              <a:tr h="230968">
                <a:tc>
                  <a:txBody>
                    <a:bodyPr/>
                    <a:lstStyle/>
                    <a:p>
                      <a:pPr>
                        <a:lnSpc>
                          <a:spcPct val="115000"/>
                        </a:lnSpc>
                        <a:spcAft>
                          <a:spcPts val="0"/>
                        </a:spcAft>
                      </a:pPr>
                      <a:r>
                        <a:rPr lang="nn-NO" sz="1100">
                          <a:effectLst/>
                        </a:rPr>
                        <a:t>5. klasse</a:t>
                      </a:r>
                      <a:endParaRPr lang="nn-NO" sz="1000">
                        <a:effectLst/>
                        <a:latin typeface="Calibri" panose="020F0502020204030204" pitchFamily="34" charset="0"/>
                        <a:ea typeface="Calibri" panose="020F0502020204030204" pitchFamily="34" charset="0"/>
                        <a:cs typeface="Times New Roman" panose="02020603050405020304" pitchFamily="18" charset="0"/>
                      </a:endParaRPr>
                    </a:p>
                  </a:txBody>
                  <a:tcPr marL="60119" marR="60119" marT="0" marB="0">
                    <a:solidFill>
                      <a:srgbClr val="00B0B9"/>
                    </a:solidFill>
                  </a:tcPr>
                </a:tc>
                <a:tc>
                  <a:txBody>
                    <a:bodyPr/>
                    <a:lstStyle/>
                    <a:p>
                      <a:pPr>
                        <a:lnSpc>
                          <a:spcPct val="115000"/>
                        </a:lnSpc>
                        <a:spcAft>
                          <a:spcPts val="0"/>
                        </a:spcAft>
                      </a:pPr>
                      <a:r>
                        <a:rPr lang="nn-NO" sz="1100">
                          <a:effectLst/>
                        </a:rPr>
                        <a:t>Undervisning: pubertet og eigenomsorg</a:t>
                      </a:r>
                    </a:p>
                    <a:p>
                      <a:pPr>
                        <a:lnSpc>
                          <a:spcPct val="115000"/>
                        </a:lnSpc>
                        <a:spcAft>
                          <a:spcPts val="0"/>
                        </a:spcAft>
                      </a:pPr>
                      <a:endParaRPr lang="nn-NO" sz="1100">
                        <a:effectLst/>
                      </a:endParaRPr>
                    </a:p>
                  </a:txBody>
                  <a:tcPr marL="60119" marR="60119" marT="0" marB="0">
                    <a:solidFill>
                      <a:srgbClr val="00B0B9">
                        <a:alpha val="60000"/>
                      </a:srgbClr>
                    </a:solidFill>
                  </a:tcPr>
                </a:tc>
                <a:extLst>
                  <a:ext uri="{0D108BD9-81ED-4DB2-BD59-A6C34878D82A}">
                    <a16:rowId xmlns:a16="http://schemas.microsoft.com/office/drawing/2014/main" val="2125154929"/>
                  </a:ext>
                </a:extLst>
              </a:tr>
              <a:tr h="230968">
                <a:tc>
                  <a:txBody>
                    <a:bodyPr/>
                    <a:lstStyle/>
                    <a:p>
                      <a:pPr>
                        <a:lnSpc>
                          <a:spcPct val="115000"/>
                        </a:lnSpc>
                        <a:spcAft>
                          <a:spcPts val="0"/>
                        </a:spcAft>
                      </a:pPr>
                      <a:r>
                        <a:rPr lang="nn-NO" sz="1100">
                          <a:effectLst/>
                          <a:latin typeface="Calibri" panose="020F0502020204030204" pitchFamily="34" charset="0"/>
                          <a:ea typeface="Calibri" panose="020F0502020204030204" pitchFamily="34" charset="0"/>
                          <a:cs typeface="Times New Roman" panose="02020603050405020304" pitchFamily="18" charset="0"/>
                        </a:rPr>
                        <a:t>5. klasse</a:t>
                      </a:r>
                    </a:p>
                  </a:txBody>
                  <a:tcPr marL="60119" marR="60119" marT="0" marB="0">
                    <a:solidFill>
                      <a:srgbClr val="00B0B9"/>
                    </a:solidFill>
                  </a:tcPr>
                </a:tc>
                <a:tc>
                  <a:txBody>
                    <a:bodyPr/>
                    <a:lstStyle/>
                    <a:p>
                      <a:pPr>
                        <a:lnSpc>
                          <a:spcPct val="115000"/>
                        </a:lnSpc>
                        <a:spcAft>
                          <a:spcPts val="0"/>
                        </a:spcAft>
                      </a:pPr>
                      <a:r>
                        <a:rPr lang="nn-NO" sz="1100" dirty="0">
                          <a:effectLst/>
                        </a:rPr>
                        <a:t>Undervisning i samarbeid med NOK: seksuelle overgrep/vald</a:t>
                      </a:r>
                    </a:p>
                    <a:p>
                      <a:pPr>
                        <a:lnSpc>
                          <a:spcPct val="115000"/>
                        </a:lnSpc>
                        <a:spcAft>
                          <a:spcPts val="0"/>
                        </a:spcAft>
                      </a:pPr>
                      <a:endParaRPr lang="nn-NO" sz="1100" dirty="0">
                        <a:effectLst/>
                      </a:endParaRPr>
                    </a:p>
                  </a:txBody>
                  <a:tcPr marL="60119" marR="60119" marT="0" marB="0">
                    <a:solidFill>
                      <a:srgbClr val="00B0B9">
                        <a:alpha val="60000"/>
                      </a:srgbClr>
                    </a:solidFill>
                  </a:tcPr>
                </a:tc>
                <a:extLst>
                  <a:ext uri="{0D108BD9-81ED-4DB2-BD59-A6C34878D82A}">
                    <a16:rowId xmlns:a16="http://schemas.microsoft.com/office/drawing/2014/main" val="1976366081"/>
                  </a:ext>
                </a:extLst>
              </a:tr>
              <a:tr h="447034">
                <a:tc>
                  <a:txBody>
                    <a:bodyPr/>
                    <a:lstStyle/>
                    <a:p>
                      <a:pPr>
                        <a:lnSpc>
                          <a:spcPct val="115000"/>
                        </a:lnSpc>
                        <a:spcAft>
                          <a:spcPts val="0"/>
                        </a:spcAft>
                      </a:pPr>
                      <a:r>
                        <a:rPr lang="nn-NO" sz="1100">
                          <a:effectLst/>
                        </a:rPr>
                        <a:t>6. klasse</a:t>
                      </a:r>
                      <a:endParaRPr lang="nn-NO" sz="1000">
                        <a:effectLst/>
                        <a:latin typeface="Calibri" panose="020F0502020204030204" pitchFamily="34" charset="0"/>
                        <a:ea typeface="Calibri" panose="020F0502020204030204" pitchFamily="34" charset="0"/>
                        <a:cs typeface="Times New Roman" panose="02020603050405020304" pitchFamily="18" charset="0"/>
                      </a:endParaRPr>
                    </a:p>
                  </a:txBody>
                  <a:tcPr marL="60119" marR="60119" marT="0" marB="0">
                    <a:solidFill>
                      <a:srgbClr val="00B0B9"/>
                    </a:solidFill>
                  </a:tcPr>
                </a:tc>
                <a:tc>
                  <a:txBody>
                    <a:bodyPr/>
                    <a:lstStyle/>
                    <a:p>
                      <a:pPr>
                        <a:lnSpc>
                          <a:spcPct val="115000"/>
                        </a:lnSpc>
                        <a:spcAft>
                          <a:spcPts val="0"/>
                        </a:spcAft>
                      </a:pPr>
                      <a:r>
                        <a:rPr lang="nn-NO" sz="1100">
                          <a:effectLst/>
                        </a:rPr>
                        <a:t>Vaksinasjon på skulen: meslingar, kusma, «røde hunder». MMR-vaksine</a:t>
                      </a:r>
                      <a:endParaRPr lang="nn-NO" sz="1000">
                        <a:effectLst/>
                      </a:endParaRPr>
                    </a:p>
                    <a:p>
                      <a:pPr>
                        <a:lnSpc>
                          <a:spcPct val="115000"/>
                        </a:lnSpc>
                        <a:spcAft>
                          <a:spcPts val="0"/>
                        </a:spcAft>
                      </a:pPr>
                      <a:endParaRPr lang="nn-NO" sz="1000">
                        <a:effectLst/>
                        <a:latin typeface="Calibri" panose="020F0502020204030204" pitchFamily="34" charset="0"/>
                        <a:ea typeface="Calibri" panose="020F0502020204030204" pitchFamily="34" charset="0"/>
                        <a:cs typeface="Times New Roman" panose="02020603050405020304" pitchFamily="18" charset="0"/>
                      </a:endParaRPr>
                    </a:p>
                  </a:txBody>
                  <a:tcPr marL="60119" marR="60119" marT="0" marB="0">
                    <a:solidFill>
                      <a:srgbClr val="00B0B9">
                        <a:alpha val="40000"/>
                      </a:srgbClr>
                    </a:solidFill>
                  </a:tcPr>
                </a:tc>
                <a:extLst>
                  <a:ext uri="{0D108BD9-81ED-4DB2-BD59-A6C34878D82A}">
                    <a16:rowId xmlns:a16="http://schemas.microsoft.com/office/drawing/2014/main" val="2957220204"/>
                  </a:ext>
                </a:extLst>
              </a:tr>
              <a:tr h="461935">
                <a:tc>
                  <a:txBody>
                    <a:bodyPr/>
                    <a:lstStyle/>
                    <a:p>
                      <a:pPr>
                        <a:lnSpc>
                          <a:spcPct val="115000"/>
                        </a:lnSpc>
                        <a:spcAft>
                          <a:spcPts val="0"/>
                        </a:spcAft>
                      </a:pPr>
                      <a:r>
                        <a:rPr lang="nn-NO" sz="1100">
                          <a:effectLst/>
                        </a:rPr>
                        <a:t>6. klasse</a:t>
                      </a:r>
                      <a:endParaRPr lang="nn-NO" sz="1000">
                        <a:effectLst/>
                        <a:latin typeface="Calibri" panose="020F0502020204030204" pitchFamily="34" charset="0"/>
                        <a:ea typeface="Calibri" panose="020F0502020204030204" pitchFamily="34" charset="0"/>
                        <a:cs typeface="Times New Roman" panose="02020603050405020304" pitchFamily="18" charset="0"/>
                      </a:endParaRPr>
                    </a:p>
                  </a:txBody>
                  <a:tcPr marL="60119" marR="60119" marT="0" marB="0">
                    <a:solidFill>
                      <a:srgbClr val="00B0B9"/>
                    </a:solidFill>
                  </a:tcPr>
                </a:tc>
                <a:tc>
                  <a:txBody>
                    <a:bodyPr/>
                    <a:lstStyle/>
                    <a:p>
                      <a:pPr>
                        <a:lnSpc>
                          <a:spcPct val="115000"/>
                        </a:lnSpc>
                        <a:spcAft>
                          <a:spcPts val="0"/>
                        </a:spcAft>
                      </a:pPr>
                      <a:r>
                        <a:rPr lang="nn-NO" sz="1100">
                          <a:effectLst/>
                        </a:rPr>
                        <a:t>Undervisning: Spør først</a:t>
                      </a:r>
                    </a:p>
                    <a:p>
                      <a:pPr>
                        <a:lnSpc>
                          <a:spcPct val="115000"/>
                        </a:lnSpc>
                        <a:spcAft>
                          <a:spcPts val="0"/>
                        </a:spcAft>
                      </a:pPr>
                      <a:endParaRPr lang="nn-NO" sz="1000">
                        <a:effectLst/>
                        <a:latin typeface="Calibri" panose="020F0502020204030204" pitchFamily="34" charset="0"/>
                        <a:ea typeface="Calibri" panose="020F0502020204030204" pitchFamily="34" charset="0"/>
                        <a:cs typeface="Times New Roman" panose="02020603050405020304" pitchFamily="18" charset="0"/>
                      </a:endParaRPr>
                    </a:p>
                  </a:txBody>
                  <a:tcPr marL="60119" marR="60119" marT="0" marB="0">
                    <a:solidFill>
                      <a:srgbClr val="00B0B9">
                        <a:alpha val="60000"/>
                      </a:srgbClr>
                    </a:solidFill>
                  </a:tcPr>
                </a:tc>
                <a:extLst>
                  <a:ext uri="{0D108BD9-81ED-4DB2-BD59-A6C34878D82A}">
                    <a16:rowId xmlns:a16="http://schemas.microsoft.com/office/drawing/2014/main" val="1508428983"/>
                  </a:ext>
                </a:extLst>
              </a:tr>
              <a:tr h="447034">
                <a:tc>
                  <a:txBody>
                    <a:bodyPr/>
                    <a:lstStyle/>
                    <a:p>
                      <a:pPr>
                        <a:lnSpc>
                          <a:spcPct val="115000"/>
                        </a:lnSpc>
                        <a:spcAft>
                          <a:spcPts val="0"/>
                        </a:spcAft>
                      </a:pPr>
                      <a:r>
                        <a:rPr lang="nn-NO" sz="1100">
                          <a:effectLst/>
                        </a:rPr>
                        <a:t>7. klasse</a:t>
                      </a:r>
                      <a:endParaRPr lang="nn-NO" sz="1000">
                        <a:effectLst/>
                        <a:latin typeface="Calibri" panose="020F0502020204030204" pitchFamily="34" charset="0"/>
                        <a:ea typeface="Calibri" panose="020F0502020204030204" pitchFamily="34" charset="0"/>
                        <a:cs typeface="Times New Roman" panose="02020603050405020304" pitchFamily="18" charset="0"/>
                      </a:endParaRPr>
                    </a:p>
                  </a:txBody>
                  <a:tcPr marL="60119" marR="60119" marT="0" marB="0">
                    <a:solidFill>
                      <a:srgbClr val="00B0B9"/>
                    </a:solidFill>
                  </a:tcPr>
                </a:tc>
                <a:tc>
                  <a:txBody>
                    <a:bodyPr/>
                    <a:lstStyle/>
                    <a:p>
                      <a:pPr marL="0" marR="0" lvl="0" indent="0" algn="l" defTabSz="914400" rtl="0" eaLnBrk="1" fontAlgn="auto" latinLnBrk="0" hangingPunct="1">
                        <a:lnSpc>
                          <a:spcPct val="115000"/>
                        </a:lnSpc>
                        <a:spcBef>
                          <a:spcPts val="0"/>
                        </a:spcBef>
                        <a:spcAft>
                          <a:spcPts val="0"/>
                        </a:spcAft>
                        <a:buClrTx/>
                        <a:buSzTx/>
                        <a:buFontTx/>
                        <a:buNone/>
                        <a:tabLst/>
                        <a:defRPr/>
                      </a:pPr>
                      <a:r>
                        <a:rPr lang="nn-NO" sz="1100" dirty="0">
                          <a:effectLst/>
                        </a:rPr>
                        <a:t>Vaksinasjon på skulen: HPV </a:t>
                      </a:r>
                    </a:p>
                    <a:p>
                      <a:pPr>
                        <a:lnSpc>
                          <a:spcPct val="115000"/>
                        </a:lnSpc>
                        <a:spcAft>
                          <a:spcPts val="0"/>
                        </a:spcAft>
                      </a:pPr>
                      <a:endParaRPr lang="nn-N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0119" marR="60119" marT="0" marB="0">
                    <a:solidFill>
                      <a:srgbClr val="00B0B9">
                        <a:alpha val="40000"/>
                      </a:srgbClr>
                    </a:solidFill>
                  </a:tcPr>
                </a:tc>
                <a:extLst>
                  <a:ext uri="{0D108BD9-81ED-4DB2-BD59-A6C34878D82A}">
                    <a16:rowId xmlns:a16="http://schemas.microsoft.com/office/drawing/2014/main" val="3216543538"/>
                  </a:ext>
                </a:extLst>
              </a:tr>
            </a:tbl>
          </a:graphicData>
        </a:graphic>
      </p:graphicFrame>
      <p:pic>
        <p:nvPicPr>
          <p:cNvPr id="4" name="Grafikk 3" descr="Badge Tick1 outline">
            <a:extLst>
              <a:ext uri="{FF2B5EF4-FFF2-40B4-BE49-F238E27FC236}">
                <a16:creationId xmlns:a16="http://schemas.microsoft.com/office/drawing/2014/main" id="{3E5CF142-4046-42A9-BEF2-73D18AD1558C}"/>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716260" y="666548"/>
            <a:ext cx="375220" cy="375220"/>
          </a:xfrm>
          <a:prstGeom prst="rect">
            <a:avLst/>
          </a:prstGeom>
        </p:spPr>
      </p:pic>
      <p:sp>
        <p:nvSpPr>
          <p:cNvPr id="5" name="Ellipse 4">
            <a:extLst>
              <a:ext uri="{FF2B5EF4-FFF2-40B4-BE49-F238E27FC236}">
                <a16:creationId xmlns:a16="http://schemas.microsoft.com/office/drawing/2014/main" id="{9EFF900B-1AB7-45E3-85F3-2A86909E14AC}"/>
              </a:ext>
            </a:extLst>
          </p:cNvPr>
          <p:cNvSpPr/>
          <p:nvPr/>
        </p:nvSpPr>
        <p:spPr>
          <a:xfrm>
            <a:off x="-720080" y="-720080"/>
            <a:ext cx="1440160" cy="1440160"/>
          </a:xfrm>
          <a:prstGeom prst="ellipse">
            <a:avLst/>
          </a:prstGeom>
          <a:solidFill>
            <a:srgbClr val="CFD6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7" name="Bilete 6">
            <a:extLst>
              <a:ext uri="{FF2B5EF4-FFF2-40B4-BE49-F238E27FC236}">
                <a16:creationId xmlns:a16="http://schemas.microsoft.com/office/drawing/2014/main" id="{66CB9F15-21F0-4F4A-F392-64CAD4A3B3D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42214" y="438052"/>
            <a:ext cx="358362" cy="297958"/>
          </a:xfrm>
          <a:prstGeom prst="rect">
            <a:avLst/>
          </a:prstGeom>
        </p:spPr>
      </p:pic>
      <p:sp>
        <p:nvSpPr>
          <p:cNvPr id="9" name="TekstSylinder 8">
            <a:extLst>
              <a:ext uri="{FF2B5EF4-FFF2-40B4-BE49-F238E27FC236}">
                <a16:creationId xmlns:a16="http://schemas.microsoft.com/office/drawing/2014/main" id="{4474F71C-8139-4B26-BDFD-1283D641B57C}"/>
              </a:ext>
            </a:extLst>
          </p:cNvPr>
          <p:cNvSpPr txBox="1"/>
          <p:nvPr/>
        </p:nvSpPr>
        <p:spPr>
          <a:xfrm>
            <a:off x="6201829" y="8428949"/>
            <a:ext cx="298747" cy="276999"/>
          </a:xfrm>
          <a:prstGeom prst="rect">
            <a:avLst/>
          </a:prstGeom>
          <a:noFill/>
        </p:spPr>
        <p:txBody>
          <a:bodyPr wrap="square" rtlCol="0">
            <a:spAutoFit/>
          </a:bodyPr>
          <a:lstStyle/>
          <a:p>
            <a:r>
              <a:rPr lang="nb-NO" sz="1200"/>
              <a:t>9</a:t>
            </a:r>
          </a:p>
        </p:txBody>
      </p:sp>
    </p:spTree>
    <p:extLst>
      <p:ext uri="{BB962C8B-B14F-4D97-AF65-F5344CB8AC3E}">
        <p14:creationId xmlns:p14="http://schemas.microsoft.com/office/powerpoint/2010/main" val="29110149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kstSylinder 7"/>
          <p:cNvSpPr txBox="1"/>
          <p:nvPr/>
        </p:nvSpPr>
        <p:spPr>
          <a:xfrm>
            <a:off x="716260" y="626358"/>
            <a:ext cx="5737076" cy="4909036"/>
          </a:xfrm>
          <a:prstGeom prst="rect">
            <a:avLst/>
          </a:prstGeom>
          <a:noFill/>
        </p:spPr>
        <p:txBody>
          <a:bodyPr wrap="square" lIns="91440" tIns="45720" rIns="91440" bIns="45720" rtlCol="0" anchor="t">
            <a:spAutoFit/>
          </a:bodyPr>
          <a:lstStyle/>
          <a:p>
            <a:pPr>
              <a:buSzPct val="130000"/>
            </a:pPr>
            <a:r>
              <a:rPr lang="nb-NO" sz="2000">
                <a:solidFill>
                  <a:schemeClr val="accent6">
                    <a:lumMod val="75000"/>
                  </a:schemeClr>
                </a:solidFill>
              </a:rPr>
              <a:t>      </a:t>
            </a:r>
            <a:r>
              <a:rPr lang="nb-NO" sz="2000">
                <a:solidFill>
                  <a:srgbClr val="00B0B9"/>
                </a:solidFill>
              </a:rPr>
              <a:t>Skuledemokrati</a:t>
            </a:r>
          </a:p>
          <a:p>
            <a:endParaRPr lang="nb-NO" sz="2000">
              <a:solidFill>
                <a:srgbClr val="00B0B9"/>
              </a:solidFill>
              <a:cs typeface="Calibri"/>
            </a:endParaRPr>
          </a:p>
          <a:p>
            <a:r>
              <a:rPr lang="nn-NO" sz="1300"/>
              <a:t>Skulen skal sørgje for at elevane og foreldra får vere med på å planlegge, gjennomføre og vurdere verksemda til skulen.  </a:t>
            </a:r>
            <a:endParaRPr lang="nn-NO" sz="1300" b="1"/>
          </a:p>
          <a:p>
            <a:endParaRPr lang="nn-NO" sz="1300" b="1"/>
          </a:p>
          <a:p>
            <a:r>
              <a:rPr lang="nn-NO" sz="1300" b="1"/>
              <a:t>Foreldrerådet sitt arbeidsutval (FAU): </a:t>
            </a:r>
            <a:r>
              <a:rPr lang="nn-NO" sz="1300"/>
              <a:t>Alle foreldre som har barn i skulen er medlemmer av skulen sitt foreldreråd. Foreldrerådet vel eit arbeidsutval. FAU skal</a:t>
            </a:r>
          </a:p>
          <a:p>
            <a:r>
              <a:rPr lang="nn-NO" sz="1300"/>
              <a:t>mellom anna arbeide med skulemiljøet, kvalitetsutvikling i opplæringa og fastsetting av skulereglar.</a:t>
            </a:r>
          </a:p>
          <a:p>
            <a:endParaRPr lang="nn-NO" sz="1300">
              <a:cs typeface="Calibri"/>
            </a:endParaRPr>
          </a:p>
          <a:p>
            <a:pPr fontAlgn="base"/>
            <a:r>
              <a:rPr lang="nn-NO" sz="1300"/>
              <a:t>Kvar klasse vel ein representant til FAU. Representanten til FAU vert valt for to år, med unntak av representantane for 1. trinn som vert valde for eitt år.  I tillegg vel kvar klasse ein klassekontakt som har til oppgåve å vere bindeledd mellom foreldra i klassen og lærarane. Klassekontakten fungerer som vara til FAU-representanten. Klassene vel sjølve om dei vil velje klassekontakt for eitt eller to år.</a:t>
            </a:r>
          </a:p>
          <a:p>
            <a:endParaRPr lang="nn-NO" sz="1300">
              <a:solidFill>
                <a:srgbClr val="FF0000"/>
              </a:solidFill>
              <a:ea typeface="+mn-lt"/>
              <a:cs typeface="+mn-lt"/>
            </a:endParaRPr>
          </a:p>
          <a:p>
            <a:r>
              <a:rPr lang="nn-NO" sz="1300" b="1"/>
              <a:t>Samarbeidsutval (SU) og skulemiljøutval (SMU): </a:t>
            </a:r>
            <a:r>
              <a:rPr lang="nn-NO" sz="1300"/>
              <a:t>Representantar for foreldre, elevar og tilsette.</a:t>
            </a:r>
            <a:endParaRPr lang="nn-NO" sz="1300">
              <a:cs typeface="Calibri"/>
            </a:endParaRPr>
          </a:p>
          <a:p>
            <a:endParaRPr lang="nn-NO" sz="1300"/>
          </a:p>
          <a:p>
            <a:r>
              <a:rPr lang="nn-NO" sz="1300" b="1"/>
              <a:t>Elevråd: </a:t>
            </a:r>
            <a:r>
              <a:rPr lang="nn-NO" sz="1300"/>
              <a:t>I elevrådet sit 12 elevrepresentantar frå 5.-7. kl. Dei andre klassene sender innspel til møta, og får referat som vert behandla i klasseråd. </a:t>
            </a:r>
            <a:endParaRPr lang="nn-NO" sz="1300">
              <a:cs typeface="Calibri"/>
            </a:endParaRPr>
          </a:p>
          <a:p>
            <a:r>
              <a:rPr lang="nn-NO" sz="1300"/>
              <a:t>Ein lærar er elevrådskontakt.</a:t>
            </a:r>
            <a:endParaRPr lang="nn-NO" sz="1300">
              <a:cs typeface="Calibri"/>
            </a:endParaRPr>
          </a:p>
        </p:txBody>
      </p:sp>
      <p:pic>
        <p:nvPicPr>
          <p:cNvPr id="4" name="Grafikk 3" descr="Badge Tick1 outline">
            <a:extLst>
              <a:ext uri="{FF2B5EF4-FFF2-40B4-BE49-F238E27FC236}">
                <a16:creationId xmlns:a16="http://schemas.microsoft.com/office/drawing/2014/main" id="{6F293FCE-09CB-4824-B8F2-AB0ACAF0C320}"/>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716260" y="666548"/>
            <a:ext cx="375220" cy="375220"/>
          </a:xfrm>
          <a:prstGeom prst="rect">
            <a:avLst/>
          </a:prstGeom>
        </p:spPr>
      </p:pic>
      <p:sp>
        <p:nvSpPr>
          <p:cNvPr id="5" name="Ellipse 4">
            <a:extLst>
              <a:ext uri="{FF2B5EF4-FFF2-40B4-BE49-F238E27FC236}">
                <a16:creationId xmlns:a16="http://schemas.microsoft.com/office/drawing/2014/main" id="{752BD97C-C41C-4DFF-866C-1BFB45FEBA6C}"/>
              </a:ext>
            </a:extLst>
          </p:cNvPr>
          <p:cNvSpPr/>
          <p:nvPr/>
        </p:nvSpPr>
        <p:spPr>
          <a:xfrm>
            <a:off x="-720080" y="-720080"/>
            <a:ext cx="1440160" cy="1440160"/>
          </a:xfrm>
          <a:prstGeom prst="ellipse">
            <a:avLst/>
          </a:prstGeom>
          <a:solidFill>
            <a:srgbClr val="CFD6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 name="TekstSylinder 2">
            <a:extLst>
              <a:ext uri="{FF2B5EF4-FFF2-40B4-BE49-F238E27FC236}">
                <a16:creationId xmlns:a16="http://schemas.microsoft.com/office/drawing/2014/main" id="{3A3EC3CA-6F86-FA98-B4CA-32E9729986BC}"/>
              </a:ext>
            </a:extLst>
          </p:cNvPr>
          <p:cNvSpPr txBox="1"/>
          <p:nvPr/>
        </p:nvSpPr>
        <p:spPr>
          <a:xfrm>
            <a:off x="357424" y="8428948"/>
            <a:ext cx="437233" cy="276999"/>
          </a:xfrm>
          <a:prstGeom prst="rect">
            <a:avLst/>
          </a:prstGeom>
          <a:noFill/>
        </p:spPr>
        <p:txBody>
          <a:bodyPr wrap="square" rtlCol="0">
            <a:spAutoFit/>
          </a:bodyPr>
          <a:lstStyle/>
          <a:p>
            <a:r>
              <a:rPr lang="nb-NO" sz="1200"/>
              <a:t>10</a:t>
            </a:r>
          </a:p>
        </p:txBody>
      </p:sp>
      <p:pic>
        <p:nvPicPr>
          <p:cNvPr id="7" name="Bilde 6">
            <a:extLst>
              <a:ext uri="{FF2B5EF4-FFF2-40B4-BE49-F238E27FC236}">
                <a16:creationId xmlns:a16="http://schemas.microsoft.com/office/drawing/2014/main" id="{25015F03-DDAD-67A7-0BF1-04828F2F176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4657" y="5526224"/>
            <a:ext cx="4239630" cy="3179723"/>
          </a:xfrm>
          <a:prstGeom prst="rect">
            <a:avLst/>
          </a:prstGeom>
        </p:spPr>
      </p:pic>
    </p:spTree>
    <p:extLst>
      <p:ext uri="{BB962C8B-B14F-4D97-AF65-F5344CB8AC3E}">
        <p14:creationId xmlns:p14="http://schemas.microsoft.com/office/powerpoint/2010/main" val="2359544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kstSylinder 7"/>
          <p:cNvSpPr txBox="1"/>
          <p:nvPr/>
        </p:nvSpPr>
        <p:spPr>
          <a:xfrm>
            <a:off x="600302" y="469455"/>
            <a:ext cx="5657395" cy="3293209"/>
          </a:xfrm>
          <a:prstGeom prst="rect">
            <a:avLst/>
          </a:prstGeom>
          <a:noFill/>
        </p:spPr>
        <p:txBody>
          <a:bodyPr wrap="square" rtlCol="0">
            <a:spAutoFit/>
          </a:bodyPr>
          <a:lstStyle/>
          <a:p>
            <a:endParaRPr lang="nn-NO" sz="1400"/>
          </a:p>
          <a:p>
            <a:r>
              <a:rPr lang="nb-NO" sz="2000">
                <a:solidFill>
                  <a:schemeClr val="accent6">
                    <a:lumMod val="75000"/>
                  </a:schemeClr>
                </a:solidFill>
              </a:rPr>
              <a:t>        </a:t>
            </a:r>
            <a:r>
              <a:rPr lang="nb-NO" sz="2000"/>
              <a:t>Sjumilssteget</a:t>
            </a:r>
            <a:br>
              <a:rPr lang="nb-NO" sz="2000">
                <a:solidFill>
                  <a:srgbClr val="00B0B9"/>
                </a:solidFill>
              </a:rPr>
            </a:br>
            <a:endParaRPr lang="nb-NO" sz="2000">
              <a:solidFill>
                <a:srgbClr val="00B0B9"/>
              </a:solidFill>
            </a:endParaRPr>
          </a:p>
          <a:p>
            <a:r>
              <a:rPr lang="nb-NO" sz="1400"/>
              <a:t>Dette foreldrerettleiings-prosjektet vert tema på alle trinn sine foreldremøte om </a:t>
            </a:r>
            <a:r>
              <a:rPr lang="nb-NO" sz="1400" err="1"/>
              <a:t>hausten</a:t>
            </a:r>
            <a:r>
              <a:rPr lang="nb-NO" sz="1400"/>
              <a:t>. Det vert arbeidd med faste tema på kvart trinn gjennom dialogark.</a:t>
            </a:r>
          </a:p>
          <a:p>
            <a:r>
              <a:rPr lang="nb-NO" sz="1400"/>
              <a:t> </a:t>
            </a:r>
          </a:p>
          <a:p>
            <a:r>
              <a:rPr lang="nb-NO" sz="1400" b="1"/>
              <a:t>Dialogark</a:t>
            </a:r>
          </a:p>
          <a:p>
            <a:r>
              <a:rPr lang="nb-NO" sz="1400"/>
              <a:t>I </a:t>
            </a:r>
            <a:r>
              <a:rPr lang="nb-NO" sz="1400" err="1"/>
              <a:t>barneskulen</a:t>
            </a:r>
            <a:r>
              <a:rPr lang="nb-NO" sz="1400"/>
              <a:t> er </a:t>
            </a:r>
            <a:r>
              <a:rPr lang="nb-NO" sz="1400" err="1"/>
              <a:t>temaa</a:t>
            </a:r>
            <a:r>
              <a:rPr lang="nb-NO" sz="1400"/>
              <a:t> i dialogarka: </a:t>
            </a:r>
            <a:r>
              <a:rPr lang="nb-NO" sz="1400" err="1"/>
              <a:t>Skulestart</a:t>
            </a:r>
            <a:r>
              <a:rPr lang="nb-NO" sz="1400"/>
              <a:t>, leselyst, fysisk helse og </a:t>
            </a:r>
            <a:r>
              <a:rPr lang="nb-NO" sz="1400" err="1"/>
              <a:t>kosthald</a:t>
            </a:r>
            <a:r>
              <a:rPr lang="nb-NO" sz="1400"/>
              <a:t>, nettvett, søvn, å tole kjensler og forstå seg </a:t>
            </a:r>
            <a:r>
              <a:rPr lang="nb-NO" sz="1400" err="1"/>
              <a:t>sjølv</a:t>
            </a:r>
            <a:r>
              <a:rPr lang="nb-NO" sz="1400"/>
              <a:t> og andre. </a:t>
            </a:r>
          </a:p>
          <a:p>
            <a:endParaRPr lang="nb-NO" sz="1400"/>
          </a:p>
          <a:p>
            <a:endParaRPr lang="nb-NO" sz="1400"/>
          </a:p>
          <a:p>
            <a:endParaRPr lang="nn-NO" sz="1400"/>
          </a:p>
          <a:p>
            <a:endParaRPr lang="nn-NO" sz="1400"/>
          </a:p>
        </p:txBody>
      </p:sp>
      <p:pic>
        <p:nvPicPr>
          <p:cNvPr id="2" name="Bilde 1"/>
          <p:cNvPicPr>
            <a:picLocks noChangeAspect="1"/>
          </p:cNvPicPr>
          <p:nvPr/>
        </p:nvPicPr>
        <p:blipFill>
          <a:blip r:embed="rId2"/>
          <a:stretch>
            <a:fillRect/>
          </a:stretch>
        </p:blipFill>
        <p:spPr>
          <a:xfrm>
            <a:off x="669248" y="3171913"/>
            <a:ext cx="5519501" cy="4207199"/>
          </a:xfrm>
          <a:prstGeom prst="rect">
            <a:avLst/>
          </a:prstGeom>
        </p:spPr>
      </p:pic>
      <p:pic>
        <p:nvPicPr>
          <p:cNvPr id="4" name="Grafikk 3" descr="Badge Tick1 outline">
            <a:extLst>
              <a:ext uri="{FF2B5EF4-FFF2-40B4-BE49-F238E27FC236}">
                <a16:creationId xmlns:a16="http://schemas.microsoft.com/office/drawing/2014/main" id="{1A09622C-0CDD-4C21-86A3-B8A43A4F1A97}"/>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16260" y="666548"/>
            <a:ext cx="375220" cy="375220"/>
          </a:xfrm>
          <a:prstGeom prst="rect">
            <a:avLst/>
          </a:prstGeom>
        </p:spPr>
      </p:pic>
      <p:sp>
        <p:nvSpPr>
          <p:cNvPr id="5" name="Ellipse 4">
            <a:extLst>
              <a:ext uri="{FF2B5EF4-FFF2-40B4-BE49-F238E27FC236}">
                <a16:creationId xmlns:a16="http://schemas.microsoft.com/office/drawing/2014/main" id="{D23C0CD4-EFB1-4211-A53B-47989AF9769F}"/>
              </a:ext>
            </a:extLst>
          </p:cNvPr>
          <p:cNvSpPr/>
          <p:nvPr/>
        </p:nvSpPr>
        <p:spPr>
          <a:xfrm>
            <a:off x="-720080" y="-720080"/>
            <a:ext cx="1440160" cy="1440160"/>
          </a:xfrm>
          <a:prstGeom prst="ellipse">
            <a:avLst/>
          </a:prstGeom>
          <a:solidFill>
            <a:srgbClr val="CFD6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6" name="Bilete 5">
            <a:extLst>
              <a:ext uri="{FF2B5EF4-FFF2-40B4-BE49-F238E27FC236}">
                <a16:creationId xmlns:a16="http://schemas.microsoft.com/office/drawing/2014/main" id="{E83E9947-BCD6-5388-4E66-987FD816923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142214" y="438052"/>
            <a:ext cx="358362" cy="297958"/>
          </a:xfrm>
          <a:prstGeom prst="rect">
            <a:avLst/>
          </a:prstGeom>
        </p:spPr>
      </p:pic>
      <p:sp>
        <p:nvSpPr>
          <p:cNvPr id="9" name="TekstSylinder 8">
            <a:extLst>
              <a:ext uri="{FF2B5EF4-FFF2-40B4-BE49-F238E27FC236}">
                <a16:creationId xmlns:a16="http://schemas.microsoft.com/office/drawing/2014/main" id="{0A87D8D8-3616-5101-688E-1E2FBFF6DCFD}"/>
              </a:ext>
            </a:extLst>
          </p:cNvPr>
          <p:cNvSpPr txBox="1"/>
          <p:nvPr/>
        </p:nvSpPr>
        <p:spPr>
          <a:xfrm>
            <a:off x="6201829" y="8428949"/>
            <a:ext cx="358362" cy="276999"/>
          </a:xfrm>
          <a:prstGeom prst="rect">
            <a:avLst/>
          </a:prstGeom>
          <a:noFill/>
        </p:spPr>
        <p:txBody>
          <a:bodyPr wrap="square" rtlCol="0">
            <a:spAutoFit/>
          </a:bodyPr>
          <a:lstStyle/>
          <a:p>
            <a:r>
              <a:rPr lang="nb-NO" sz="1200"/>
              <a:t>11</a:t>
            </a:r>
          </a:p>
        </p:txBody>
      </p:sp>
    </p:spTree>
    <p:extLst>
      <p:ext uri="{BB962C8B-B14F-4D97-AF65-F5344CB8AC3E}">
        <p14:creationId xmlns:p14="http://schemas.microsoft.com/office/powerpoint/2010/main" val="30787253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kstSylinder 7"/>
          <p:cNvSpPr txBox="1"/>
          <p:nvPr/>
        </p:nvSpPr>
        <p:spPr>
          <a:xfrm>
            <a:off x="716260" y="664975"/>
            <a:ext cx="5809084" cy="9017853"/>
          </a:xfrm>
          <a:prstGeom prst="rect">
            <a:avLst/>
          </a:prstGeom>
          <a:noFill/>
        </p:spPr>
        <p:txBody>
          <a:bodyPr wrap="square" lIns="91440" tIns="45720" rIns="91440" bIns="45720" rtlCol="0" anchor="t">
            <a:spAutoFit/>
          </a:bodyPr>
          <a:lstStyle/>
          <a:p>
            <a:pPr>
              <a:buSzPct val="130000"/>
            </a:pPr>
            <a:r>
              <a:rPr lang="nb-NO" sz="2000">
                <a:solidFill>
                  <a:srgbClr val="00B0B9"/>
                </a:solidFill>
              </a:rPr>
              <a:t>      Informasjon om SFO</a:t>
            </a:r>
            <a:endParaRPr lang="nb-NO" sz="1400">
              <a:solidFill>
                <a:srgbClr val="00B0B9"/>
              </a:solidFill>
            </a:endParaRPr>
          </a:p>
          <a:p>
            <a:endParaRPr lang="nb-NO" sz="1400" b="1"/>
          </a:p>
          <a:p>
            <a:r>
              <a:rPr lang="nb-NO" sz="1400" b="1"/>
              <a:t>Opningstider</a:t>
            </a:r>
          </a:p>
          <a:p>
            <a:r>
              <a:rPr lang="sv-SE" sz="1400"/>
              <a:t>Kvar morgon: Kl. 07.30 - 08.50</a:t>
            </a:r>
            <a:endParaRPr lang="sv-SE" sz="1400">
              <a:cs typeface="Calibri"/>
            </a:endParaRPr>
          </a:p>
          <a:p>
            <a:r>
              <a:rPr lang="sv-SE" sz="1400"/>
              <a:t>Måndag, tysdag, torsdag og fredag: Kl. 14.30 - 16.30</a:t>
            </a:r>
            <a:endParaRPr lang="sv-SE" sz="1400">
              <a:cs typeface="Calibri"/>
            </a:endParaRPr>
          </a:p>
          <a:p>
            <a:r>
              <a:rPr lang="sv-SE" sz="1400"/>
              <a:t>Onsdag: Kl. 10.50 - 16.30</a:t>
            </a:r>
            <a:endParaRPr lang="nn-NO" sz="1400"/>
          </a:p>
          <a:p>
            <a:endParaRPr lang="nb-NO" sz="1400"/>
          </a:p>
          <a:p>
            <a:r>
              <a:rPr lang="nn-NO" sz="1400" b="1"/>
              <a:t>Påmelding</a:t>
            </a:r>
            <a:endParaRPr lang="nn-NO" sz="1400" b="1">
              <a:cs typeface="Calibri"/>
            </a:endParaRPr>
          </a:p>
          <a:p>
            <a:r>
              <a:rPr lang="nn-NO" sz="1400"/>
              <a:t>Påmelding skjer via Vigilo med påmeldingsfrist 1.mars, men det er likevel høve til å søkje om plass gjennom skuleåret. Søknader som kjem inn etter søknadsfrist 1. mars, får plass frå 1. september. Elles i året er behandlingstida 3 veker. Ein må melde på eleven på nytt kvart skuleår. Påmeldinga er altså ikkje gjeldande for alle åra inntil ei oppseiing, men krev fornya søknad kvart skuleår.</a:t>
            </a:r>
            <a:endParaRPr lang="nn-NO" sz="1400">
              <a:cs typeface="Calibri"/>
            </a:endParaRPr>
          </a:p>
          <a:p>
            <a:endParaRPr lang="nn-NO" sz="1400" b="1"/>
          </a:p>
          <a:p>
            <a:r>
              <a:rPr lang="nn-NO" sz="1400" b="1"/>
              <a:t>Oppseiing av plass</a:t>
            </a:r>
            <a:endParaRPr lang="nn-NO" sz="1400" b="1">
              <a:cs typeface="Calibri"/>
            </a:endParaRPr>
          </a:p>
          <a:p>
            <a:r>
              <a:rPr lang="nn-NO" sz="1400"/>
              <a:t>Plass i skulefritidsordninga kan seiast opp/endrast frå den 1. i kvar månad med minst ein månads varsel. Det skal betalast vanleg foreldrebetaling i oppseiingstida sjølv om barnet ikkje nyttar plassen. Oppseiingsskjema finn de i Vigilo.</a:t>
            </a:r>
            <a:r>
              <a:rPr lang="nn-NO" sz="1400">
                <a:solidFill>
                  <a:srgbClr val="FF0000"/>
                </a:solidFill>
              </a:rPr>
              <a:t> </a:t>
            </a:r>
            <a:endParaRPr lang="nn-NO" sz="1400">
              <a:solidFill>
                <a:srgbClr val="FF0000"/>
              </a:solidFill>
              <a:cs typeface="Calibri"/>
            </a:endParaRPr>
          </a:p>
          <a:p>
            <a:endParaRPr lang="nn-NO" sz="1400" b="1"/>
          </a:p>
          <a:p>
            <a:r>
              <a:rPr lang="nn-NO" sz="1400" b="1"/>
              <a:t>Feriar</a:t>
            </a:r>
            <a:endParaRPr lang="nn-NO" sz="1400" b="1">
              <a:cs typeface="Calibri"/>
            </a:endParaRPr>
          </a:p>
          <a:p>
            <a:r>
              <a:rPr lang="nn-NO" sz="1400"/>
              <a:t>SFO held ope veka før skulestart, og onsdag, torsdag og fredag i haustferieveka og vinterferieveka. Opningstida i feriar er kl. 07.30 – 15.30. Fristen for påmelding er 3 veker før kvart ferieopphald. Påmeldinga </a:t>
            </a:r>
            <a:br>
              <a:rPr lang="nn-NO" sz="1400"/>
            </a:br>
            <a:r>
              <a:rPr lang="nn-NO" sz="1400"/>
              <a:t>er bindande. De finn elektronisk påmeldingsskjema til feriane på </a:t>
            </a:r>
            <a:r>
              <a:rPr lang="nn-NO" sz="1400" u="sng">
                <a:solidFill>
                  <a:srgbClr val="000000"/>
                </a:solidFill>
              </a:rPr>
              <a:t>www.stad.kommune.no</a:t>
            </a:r>
            <a:endParaRPr lang="nn-NO" sz="1400">
              <a:solidFill>
                <a:srgbClr val="000000"/>
              </a:solidFill>
            </a:endParaRPr>
          </a:p>
          <a:p>
            <a:endParaRPr lang="nn-NO" sz="1400"/>
          </a:p>
          <a:p>
            <a:r>
              <a:rPr lang="nn-NO" sz="1400" b="1"/>
              <a:t>Kostpengar</a:t>
            </a:r>
            <a:endParaRPr lang="nn-NO" sz="1400"/>
          </a:p>
          <a:p>
            <a:r>
              <a:rPr lang="nn-NO" sz="1400"/>
              <a:t>Elevar som er på SFO onsdagar, betalar 100 kr pr. månad i kostpengar.  Onsdagane lagar vi lunsj til alle. Dei treng berre ta med mat til det andre måltidet denne dagen. </a:t>
            </a:r>
            <a:endParaRPr lang="nn-NO" sz="1400">
              <a:cs typeface="Calibri"/>
            </a:endParaRPr>
          </a:p>
          <a:p>
            <a:endParaRPr lang="nn-NO" sz="1400"/>
          </a:p>
          <a:p>
            <a:r>
              <a:rPr lang="nn-NO" sz="1400"/>
              <a:t>Har de spørsmål, ta kontakt:</a:t>
            </a:r>
            <a:endParaRPr lang="nn-NO" sz="1400">
              <a:ea typeface="Calibri"/>
              <a:cs typeface="Calibri"/>
            </a:endParaRPr>
          </a:p>
          <a:p>
            <a:r>
              <a:rPr lang="nn-NO" sz="1400">
                <a:cs typeface="Calibri"/>
              </a:rPr>
              <a:t>Kathrine Bjørnholt</a:t>
            </a:r>
          </a:p>
          <a:p>
            <a:r>
              <a:rPr lang="nn-NO" sz="1400"/>
              <a:t>Dagleg leiar v/Delfinen SFO</a:t>
            </a:r>
            <a:endParaRPr lang="nn-NO" sz="1400">
              <a:cs typeface="Calibri"/>
            </a:endParaRPr>
          </a:p>
          <a:p>
            <a:r>
              <a:rPr lang="nn-NO" sz="1400"/>
              <a:t>SFO-tlf. base 1: 95 04 78 52                        SFO-tlf. base 2: 40 41 35 33</a:t>
            </a:r>
            <a:endParaRPr lang="nn-NO" sz="1400">
              <a:cs typeface="Calibri"/>
            </a:endParaRPr>
          </a:p>
          <a:p>
            <a:r>
              <a:rPr lang="nn-NO" sz="1400"/>
              <a:t>E-post: </a:t>
            </a:r>
            <a:r>
              <a:rPr lang="nn-NO" sz="1400" u="sng"/>
              <a:t>kathrine</a:t>
            </a:r>
            <a:r>
              <a:rPr lang="nn-NO" sz="1400" u="sng">
                <a:hlinkClick r:id="rId2">
                  <a:extLst>
                    <a:ext uri="{A12FA001-AC4F-418D-AE19-62706E023703}">
                      <ahyp:hlinkClr xmlns:ahyp="http://schemas.microsoft.com/office/drawing/2018/hyperlinkcolor" val="tx"/>
                    </a:ext>
                  </a:extLst>
                </a:hlinkClick>
              </a:rPr>
              <a:t>.bjornholt@stad.kommune.no</a:t>
            </a:r>
            <a:endParaRPr lang="nn-NO" sz="1400"/>
          </a:p>
          <a:p>
            <a:endParaRPr lang="nb-NO" sz="1400"/>
          </a:p>
          <a:p>
            <a:endParaRPr lang="nn-NO" sz="1400"/>
          </a:p>
          <a:p>
            <a:endParaRPr lang="nn-NO" sz="1400"/>
          </a:p>
        </p:txBody>
      </p:sp>
      <p:pic>
        <p:nvPicPr>
          <p:cNvPr id="5" name="Grafikk 4" descr="Badge Tick1 outline">
            <a:extLst>
              <a:ext uri="{FF2B5EF4-FFF2-40B4-BE49-F238E27FC236}">
                <a16:creationId xmlns:a16="http://schemas.microsoft.com/office/drawing/2014/main" id="{89627807-FCD2-438D-944E-103FF84156EC}"/>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16260" y="666548"/>
            <a:ext cx="375220" cy="375220"/>
          </a:xfrm>
          <a:prstGeom prst="rect">
            <a:avLst/>
          </a:prstGeom>
        </p:spPr>
      </p:pic>
      <p:sp>
        <p:nvSpPr>
          <p:cNvPr id="6" name="Ellipse 5">
            <a:extLst>
              <a:ext uri="{FF2B5EF4-FFF2-40B4-BE49-F238E27FC236}">
                <a16:creationId xmlns:a16="http://schemas.microsoft.com/office/drawing/2014/main" id="{93BA8530-FCED-49CF-A5DE-5FE491405306}"/>
              </a:ext>
            </a:extLst>
          </p:cNvPr>
          <p:cNvSpPr/>
          <p:nvPr/>
        </p:nvSpPr>
        <p:spPr>
          <a:xfrm>
            <a:off x="-720080" y="-720080"/>
            <a:ext cx="1440160" cy="1440160"/>
          </a:xfrm>
          <a:prstGeom prst="ellipse">
            <a:avLst/>
          </a:prstGeom>
          <a:solidFill>
            <a:srgbClr val="CFD6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2" name="Bilete 1">
            <a:extLst>
              <a:ext uri="{FF2B5EF4-FFF2-40B4-BE49-F238E27FC236}">
                <a16:creationId xmlns:a16="http://schemas.microsoft.com/office/drawing/2014/main" id="{3C6CAA56-650B-6E71-13BF-858FCF8C9F2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142214" y="438052"/>
            <a:ext cx="358362" cy="297958"/>
          </a:xfrm>
          <a:prstGeom prst="rect">
            <a:avLst/>
          </a:prstGeom>
        </p:spPr>
      </p:pic>
      <p:sp>
        <p:nvSpPr>
          <p:cNvPr id="3" name="TekstSylinder 2">
            <a:extLst>
              <a:ext uri="{FF2B5EF4-FFF2-40B4-BE49-F238E27FC236}">
                <a16:creationId xmlns:a16="http://schemas.microsoft.com/office/drawing/2014/main" id="{953CEE8B-5C53-14C4-8829-B297B7E1A642}"/>
              </a:ext>
            </a:extLst>
          </p:cNvPr>
          <p:cNvSpPr txBox="1"/>
          <p:nvPr/>
        </p:nvSpPr>
        <p:spPr>
          <a:xfrm>
            <a:off x="357424" y="8428948"/>
            <a:ext cx="375220" cy="276999"/>
          </a:xfrm>
          <a:prstGeom prst="rect">
            <a:avLst/>
          </a:prstGeom>
          <a:noFill/>
        </p:spPr>
        <p:txBody>
          <a:bodyPr wrap="square" rtlCol="0">
            <a:spAutoFit/>
          </a:bodyPr>
          <a:lstStyle/>
          <a:p>
            <a:r>
              <a:rPr lang="nb-NO" sz="1200"/>
              <a:t>12</a:t>
            </a:r>
          </a:p>
        </p:txBody>
      </p:sp>
    </p:spTree>
    <p:extLst>
      <p:ext uri="{BB962C8B-B14F-4D97-AF65-F5344CB8AC3E}">
        <p14:creationId xmlns:p14="http://schemas.microsoft.com/office/powerpoint/2010/main" val="32781922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llipse 4">
            <a:extLst>
              <a:ext uri="{FF2B5EF4-FFF2-40B4-BE49-F238E27FC236}">
                <a16:creationId xmlns:a16="http://schemas.microsoft.com/office/drawing/2014/main" id="{106C97F4-B487-4B1C-88DF-C76C05D722D9}"/>
              </a:ext>
            </a:extLst>
          </p:cNvPr>
          <p:cNvSpPr/>
          <p:nvPr/>
        </p:nvSpPr>
        <p:spPr>
          <a:xfrm>
            <a:off x="-720080" y="-720080"/>
            <a:ext cx="1440160" cy="1440160"/>
          </a:xfrm>
          <a:prstGeom prst="ellipse">
            <a:avLst/>
          </a:prstGeom>
          <a:solidFill>
            <a:srgbClr val="CFD6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2" name="Picture 1">
            <a:extLst>
              <a:ext uri="{FF2B5EF4-FFF2-40B4-BE49-F238E27FC236}">
                <a16:creationId xmlns:a16="http://schemas.microsoft.com/office/drawing/2014/main" id="{E182159D-EE75-CB5E-BCA0-C79808D3D567}"/>
              </a:ext>
            </a:extLst>
          </p:cNvPr>
          <p:cNvPicPr>
            <a:picLocks noChangeAspect="1"/>
          </p:cNvPicPr>
          <p:nvPr/>
        </p:nvPicPr>
        <p:blipFill>
          <a:blip r:embed="rId2"/>
          <a:stretch>
            <a:fillRect/>
          </a:stretch>
        </p:blipFill>
        <p:spPr>
          <a:xfrm>
            <a:off x="0" y="3669806"/>
            <a:ext cx="4423557" cy="2190338"/>
          </a:xfrm>
          <a:prstGeom prst="rect">
            <a:avLst/>
          </a:prstGeom>
        </p:spPr>
      </p:pic>
      <p:pic>
        <p:nvPicPr>
          <p:cNvPr id="3" name="Picture 2">
            <a:extLst>
              <a:ext uri="{FF2B5EF4-FFF2-40B4-BE49-F238E27FC236}">
                <a16:creationId xmlns:a16="http://schemas.microsoft.com/office/drawing/2014/main" id="{D6ED93E5-E175-849C-D52E-CF6D2904B48C}"/>
              </a:ext>
            </a:extLst>
          </p:cNvPr>
          <p:cNvPicPr>
            <a:picLocks noChangeAspect="1"/>
          </p:cNvPicPr>
          <p:nvPr/>
        </p:nvPicPr>
        <p:blipFill>
          <a:blip r:embed="rId3"/>
          <a:stretch>
            <a:fillRect/>
          </a:stretch>
        </p:blipFill>
        <p:spPr>
          <a:xfrm>
            <a:off x="4403397" y="5017327"/>
            <a:ext cx="2445079" cy="4126675"/>
          </a:xfrm>
          <a:prstGeom prst="rect">
            <a:avLst/>
          </a:prstGeom>
        </p:spPr>
      </p:pic>
      <p:pic>
        <p:nvPicPr>
          <p:cNvPr id="7" name="Picture 6">
            <a:extLst>
              <a:ext uri="{FF2B5EF4-FFF2-40B4-BE49-F238E27FC236}">
                <a16:creationId xmlns:a16="http://schemas.microsoft.com/office/drawing/2014/main" id="{333FA9DF-F7FA-A59B-A6D1-E19392482A6A}"/>
              </a:ext>
            </a:extLst>
          </p:cNvPr>
          <p:cNvPicPr>
            <a:picLocks noChangeAspect="1"/>
          </p:cNvPicPr>
          <p:nvPr/>
        </p:nvPicPr>
        <p:blipFill>
          <a:blip r:embed="rId4"/>
          <a:stretch>
            <a:fillRect/>
          </a:stretch>
        </p:blipFill>
        <p:spPr>
          <a:xfrm>
            <a:off x="0" y="11134"/>
            <a:ext cx="4928260" cy="3659084"/>
          </a:xfrm>
          <a:prstGeom prst="rect">
            <a:avLst/>
          </a:prstGeom>
        </p:spPr>
      </p:pic>
      <p:pic>
        <p:nvPicPr>
          <p:cNvPr id="8" name="Picture 7">
            <a:extLst>
              <a:ext uri="{FF2B5EF4-FFF2-40B4-BE49-F238E27FC236}">
                <a16:creationId xmlns:a16="http://schemas.microsoft.com/office/drawing/2014/main" id="{CEAE26A7-0C9B-B2C4-3EF0-E88DD0F9E919}"/>
              </a:ext>
            </a:extLst>
          </p:cNvPr>
          <p:cNvPicPr>
            <a:picLocks noChangeAspect="1"/>
          </p:cNvPicPr>
          <p:nvPr/>
        </p:nvPicPr>
        <p:blipFill>
          <a:blip r:embed="rId5"/>
          <a:stretch>
            <a:fillRect/>
          </a:stretch>
        </p:blipFill>
        <p:spPr>
          <a:xfrm>
            <a:off x="4408713" y="1825831"/>
            <a:ext cx="2434444" cy="3191495"/>
          </a:xfrm>
          <a:prstGeom prst="rect">
            <a:avLst/>
          </a:prstGeom>
        </p:spPr>
      </p:pic>
      <p:pic>
        <p:nvPicPr>
          <p:cNvPr id="9" name="Picture 8">
            <a:extLst>
              <a:ext uri="{FF2B5EF4-FFF2-40B4-BE49-F238E27FC236}">
                <a16:creationId xmlns:a16="http://schemas.microsoft.com/office/drawing/2014/main" id="{2281DBFF-B2B6-6BEA-30CA-668E2B321900}"/>
              </a:ext>
            </a:extLst>
          </p:cNvPr>
          <p:cNvPicPr>
            <a:picLocks noChangeAspect="1"/>
          </p:cNvPicPr>
          <p:nvPr/>
        </p:nvPicPr>
        <p:blipFill>
          <a:blip r:embed="rId6"/>
          <a:stretch>
            <a:fillRect/>
          </a:stretch>
        </p:blipFill>
        <p:spPr>
          <a:xfrm>
            <a:off x="-5319" y="5848598"/>
            <a:ext cx="1984913" cy="3295402"/>
          </a:xfrm>
          <a:prstGeom prst="rect">
            <a:avLst/>
          </a:prstGeom>
        </p:spPr>
      </p:pic>
      <p:pic>
        <p:nvPicPr>
          <p:cNvPr id="10" name="Picture 9">
            <a:extLst>
              <a:ext uri="{FF2B5EF4-FFF2-40B4-BE49-F238E27FC236}">
                <a16:creationId xmlns:a16="http://schemas.microsoft.com/office/drawing/2014/main" id="{37448DE1-36A0-5E77-A64E-F769509A97EF}"/>
              </a:ext>
            </a:extLst>
          </p:cNvPr>
          <p:cNvPicPr>
            <a:picLocks noChangeAspect="1"/>
          </p:cNvPicPr>
          <p:nvPr/>
        </p:nvPicPr>
        <p:blipFill>
          <a:blip r:embed="rId7"/>
          <a:stretch>
            <a:fillRect/>
          </a:stretch>
        </p:blipFill>
        <p:spPr>
          <a:xfrm>
            <a:off x="1974272" y="5850829"/>
            <a:ext cx="2434442" cy="3290939"/>
          </a:xfrm>
          <a:prstGeom prst="rect">
            <a:avLst/>
          </a:prstGeom>
        </p:spPr>
      </p:pic>
      <p:pic>
        <p:nvPicPr>
          <p:cNvPr id="12" name="Picture 11">
            <a:extLst>
              <a:ext uri="{FF2B5EF4-FFF2-40B4-BE49-F238E27FC236}">
                <a16:creationId xmlns:a16="http://schemas.microsoft.com/office/drawing/2014/main" id="{5F6DBB2D-856E-A5C0-A072-B91E5C0EB1F3}"/>
              </a:ext>
            </a:extLst>
          </p:cNvPr>
          <p:cNvPicPr>
            <a:picLocks noChangeAspect="1"/>
          </p:cNvPicPr>
          <p:nvPr/>
        </p:nvPicPr>
        <p:blipFill>
          <a:blip r:embed="rId8"/>
          <a:stretch>
            <a:fillRect/>
          </a:stretch>
        </p:blipFill>
        <p:spPr>
          <a:xfrm>
            <a:off x="4408714" y="11133"/>
            <a:ext cx="2434442" cy="1848099"/>
          </a:xfrm>
          <a:prstGeom prst="rect">
            <a:avLst/>
          </a:prstGeom>
        </p:spPr>
      </p:pic>
    </p:spTree>
    <p:extLst>
      <p:ext uri="{BB962C8B-B14F-4D97-AF65-F5344CB8AC3E}">
        <p14:creationId xmlns:p14="http://schemas.microsoft.com/office/powerpoint/2010/main" val="14906328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llipse 4">
            <a:extLst>
              <a:ext uri="{FF2B5EF4-FFF2-40B4-BE49-F238E27FC236}">
                <a16:creationId xmlns:a16="http://schemas.microsoft.com/office/drawing/2014/main" id="{7210FF99-E829-4E0E-80C0-DF4290912060}"/>
              </a:ext>
            </a:extLst>
          </p:cNvPr>
          <p:cNvSpPr/>
          <p:nvPr/>
        </p:nvSpPr>
        <p:spPr>
          <a:xfrm>
            <a:off x="-720080" y="-720080"/>
            <a:ext cx="1440160" cy="1440160"/>
          </a:xfrm>
          <a:prstGeom prst="ellipse">
            <a:avLst/>
          </a:prstGeom>
          <a:solidFill>
            <a:srgbClr val="CFD6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6" name="Bilete 5">
            <a:extLst>
              <a:ext uri="{FF2B5EF4-FFF2-40B4-BE49-F238E27FC236}">
                <a16:creationId xmlns:a16="http://schemas.microsoft.com/office/drawing/2014/main" id="{47BE1972-6BDA-4E4D-8168-CFFF77810C8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937205" y="8044000"/>
            <a:ext cx="504088" cy="419121"/>
          </a:xfrm>
          <a:prstGeom prst="rect">
            <a:avLst/>
          </a:prstGeom>
        </p:spPr>
      </p:pic>
      <p:sp>
        <p:nvSpPr>
          <p:cNvPr id="12" name="Rektangel 11">
            <a:extLst>
              <a:ext uri="{FF2B5EF4-FFF2-40B4-BE49-F238E27FC236}">
                <a16:creationId xmlns:a16="http://schemas.microsoft.com/office/drawing/2014/main" id="{AC41A619-1750-16BF-E601-398AF720DDF1}"/>
              </a:ext>
            </a:extLst>
          </p:cNvPr>
          <p:cNvSpPr/>
          <p:nvPr/>
        </p:nvSpPr>
        <p:spPr>
          <a:xfrm>
            <a:off x="3677584" y="4698586"/>
            <a:ext cx="2775857" cy="2048256"/>
          </a:xfrm>
          <a:prstGeom prst="rect">
            <a:avLst/>
          </a:prstGeom>
          <a:solidFill>
            <a:srgbClr val="CFD69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6" name="TekstSylinder 15">
            <a:extLst>
              <a:ext uri="{FF2B5EF4-FFF2-40B4-BE49-F238E27FC236}">
                <a16:creationId xmlns:a16="http://schemas.microsoft.com/office/drawing/2014/main" id="{89517A90-F325-AE28-DBC9-2B6909E33E3C}"/>
              </a:ext>
            </a:extLst>
          </p:cNvPr>
          <p:cNvSpPr txBox="1"/>
          <p:nvPr/>
        </p:nvSpPr>
        <p:spPr>
          <a:xfrm>
            <a:off x="3684469" y="3738042"/>
            <a:ext cx="2401868" cy="2554545"/>
          </a:xfrm>
          <a:prstGeom prst="rect">
            <a:avLst/>
          </a:prstGeom>
          <a:noFill/>
        </p:spPr>
        <p:txBody>
          <a:bodyPr wrap="square" lIns="91440" tIns="45720" rIns="91440" bIns="45720" rtlCol="0" anchor="t">
            <a:spAutoFit/>
          </a:bodyPr>
          <a:lstStyle/>
          <a:p>
            <a:endParaRPr lang="nb-NO" sz="4000">
              <a:solidFill>
                <a:schemeClr val="bg1"/>
              </a:solidFill>
            </a:endParaRPr>
          </a:p>
          <a:p>
            <a:endParaRPr lang="nb-NO" sz="4000">
              <a:solidFill>
                <a:schemeClr val="bg1"/>
              </a:solidFill>
            </a:endParaRPr>
          </a:p>
          <a:p>
            <a:r>
              <a:rPr lang="nb-NO" sz="4000">
                <a:solidFill>
                  <a:schemeClr val="bg1"/>
                </a:solidFill>
              </a:rPr>
              <a:t>Ha </a:t>
            </a:r>
            <a:r>
              <a:rPr lang="nb-NO" sz="4000" err="1">
                <a:solidFill>
                  <a:schemeClr val="bg1"/>
                </a:solidFill>
              </a:rPr>
              <a:t>ein</a:t>
            </a:r>
            <a:r>
              <a:rPr lang="nb-NO" sz="4000">
                <a:solidFill>
                  <a:schemeClr val="bg1"/>
                </a:solidFill>
              </a:rPr>
              <a:t> fin </a:t>
            </a:r>
            <a:br>
              <a:rPr lang="nb-NO" sz="4000"/>
            </a:br>
            <a:r>
              <a:rPr lang="nb-NO" sz="4000" err="1">
                <a:solidFill>
                  <a:schemeClr val="bg1"/>
                </a:solidFill>
              </a:rPr>
              <a:t>skuledag</a:t>
            </a:r>
            <a:r>
              <a:rPr lang="nb-NO" sz="4000">
                <a:solidFill>
                  <a:schemeClr val="bg1"/>
                </a:solidFill>
              </a:rPr>
              <a:t>!</a:t>
            </a:r>
            <a:endParaRPr lang="nb-NO" sz="4000">
              <a:solidFill>
                <a:schemeClr val="bg1"/>
              </a:solidFill>
              <a:ea typeface="Calibri"/>
              <a:cs typeface="Calibri"/>
            </a:endParaRPr>
          </a:p>
        </p:txBody>
      </p:sp>
      <p:pic>
        <p:nvPicPr>
          <p:cNvPr id="2" name="Picture 1">
            <a:extLst>
              <a:ext uri="{FF2B5EF4-FFF2-40B4-BE49-F238E27FC236}">
                <a16:creationId xmlns:a16="http://schemas.microsoft.com/office/drawing/2014/main" id="{CE549B31-97F4-919E-DF86-29405FA5A619}"/>
              </a:ext>
            </a:extLst>
          </p:cNvPr>
          <p:cNvPicPr>
            <a:picLocks noChangeAspect="1"/>
          </p:cNvPicPr>
          <p:nvPr/>
        </p:nvPicPr>
        <p:blipFill>
          <a:blip r:embed="rId3"/>
          <a:stretch>
            <a:fillRect/>
          </a:stretch>
        </p:blipFill>
        <p:spPr>
          <a:xfrm>
            <a:off x="1" y="723734"/>
            <a:ext cx="6885707" cy="3276931"/>
          </a:xfrm>
          <a:prstGeom prst="rect">
            <a:avLst/>
          </a:prstGeom>
        </p:spPr>
      </p:pic>
      <p:pic>
        <p:nvPicPr>
          <p:cNvPr id="4" name="Picture 3">
            <a:extLst>
              <a:ext uri="{FF2B5EF4-FFF2-40B4-BE49-F238E27FC236}">
                <a16:creationId xmlns:a16="http://schemas.microsoft.com/office/drawing/2014/main" id="{EB689A15-CD62-7719-0A6A-C5693CF09B90}"/>
              </a:ext>
            </a:extLst>
          </p:cNvPr>
          <p:cNvPicPr>
            <a:picLocks noChangeAspect="1"/>
          </p:cNvPicPr>
          <p:nvPr/>
        </p:nvPicPr>
        <p:blipFill>
          <a:blip r:embed="rId4"/>
          <a:stretch>
            <a:fillRect/>
          </a:stretch>
        </p:blipFill>
        <p:spPr>
          <a:xfrm>
            <a:off x="13854" y="4216977"/>
            <a:ext cx="3449783" cy="2746664"/>
          </a:xfrm>
          <a:prstGeom prst="rect">
            <a:avLst/>
          </a:prstGeom>
        </p:spPr>
      </p:pic>
    </p:spTree>
    <p:extLst>
      <p:ext uri="{BB962C8B-B14F-4D97-AF65-F5344CB8AC3E}">
        <p14:creationId xmlns:p14="http://schemas.microsoft.com/office/powerpoint/2010/main" val="20212078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llipse 4">
            <a:extLst>
              <a:ext uri="{FF2B5EF4-FFF2-40B4-BE49-F238E27FC236}">
                <a16:creationId xmlns:a16="http://schemas.microsoft.com/office/drawing/2014/main" id="{1BB4E851-2F88-4060-B3F3-FBF355E94A98}"/>
              </a:ext>
            </a:extLst>
          </p:cNvPr>
          <p:cNvSpPr/>
          <p:nvPr/>
        </p:nvSpPr>
        <p:spPr>
          <a:xfrm>
            <a:off x="-720080" y="-720080"/>
            <a:ext cx="1440160" cy="1440160"/>
          </a:xfrm>
          <a:prstGeom prst="ellipse">
            <a:avLst/>
          </a:prstGeom>
          <a:solidFill>
            <a:srgbClr val="CFD6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7" name="Bilde 1">
            <a:extLst>
              <a:ext uri="{FF2B5EF4-FFF2-40B4-BE49-F238E27FC236}">
                <a16:creationId xmlns:a16="http://schemas.microsoft.com/office/drawing/2014/main" id="{66699777-ECC9-4DB5-9CA9-F9AC964F6E5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117914" y="323528"/>
            <a:ext cx="1335422" cy="1224136"/>
          </a:xfrm>
          <a:prstGeom prst="rect">
            <a:avLst/>
          </a:prstGeom>
        </p:spPr>
      </p:pic>
      <p:sp>
        <p:nvSpPr>
          <p:cNvPr id="9" name="TekstSylinder 8">
            <a:extLst>
              <a:ext uri="{FF2B5EF4-FFF2-40B4-BE49-F238E27FC236}">
                <a16:creationId xmlns:a16="http://schemas.microsoft.com/office/drawing/2014/main" id="{F099AC90-90CE-48E5-ADCA-35397DA1D4A5}"/>
              </a:ext>
            </a:extLst>
          </p:cNvPr>
          <p:cNvSpPr txBox="1"/>
          <p:nvPr/>
        </p:nvSpPr>
        <p:spPr>
          <a:xfrm>
            <a:off x="5388295" y="687422"/>
            <a:ext cx="2448272" cy="584775"/>
          </a:xfrm>
          <a:prstGeom prst="rect">
            <a:avLst/>
          </a:prstGeom>
          <a:noFill/>
        </p:spPr>
        <p:txBody>
          <a:bodyPr wrap="square" rtlCol="0">
            <a:spAutoFit/>
          </a:bodyPr>
          <a:lstStyle/>
          <a:p>
            <a:r>
              <a:rPr lang="nn-NO" sz="3200">
                <a:latin typeface="Freestyle Script" panose="030804020302050B0404" pitchFamily="66" charset="0"/>
              </a:rPr>
              <a:t>Notat</a:t>
            </a:r>
            <a:endParaRPr lang="nn-NO" sz="4400">
              <a:latin typeface="Freestyle Script" panose="030804020302050B0404" pitchFamily="66" charset="0"/>
            </a:endParaRPr>
          </a:p>
        </p:txBody>
      </p:sp>
    </p:spTree>
    <p:extLst>
      <p:ext uri="{BB962C8B-B14F-4D97-AF65-F5344CB8AC3E}">
        <p14:creationId xmlns:p14="http://schemas.microsoft.com/office/powerpoint/2010/main" val="26338444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kstSylinder 7"/>
          <p:cNvSpPr txBox="1"/>
          <p:nvPr/>
        </p:nvSpPr>
        <p:spPr>
          <a:xfrm>
            <a:off x="404664" y="7524330"/>
            <a:ext cx="6240630" cy="1169551"/>
          </a:xfrm>
          <a:prstGeom prst="rect">
            <a:avLst/>
          </a:prstGeom>
          <a:noFill/>
        </p:spPr>
        <p:txBody>
          <a:bodyPr wrap="square" rtlCol="0">
            <a:spAutoFit/>
          </a:bodyPr>
          <a:lstStyle/>
          <a:p>
            <a:pPr algn="ctr"/>
            <a:r>
              <a:rPr lang="nb-NO" sz="1400"/>
              <a:t>Nordfjordeid skule</a:t>
            </a:r>
          </a:p>
          <a:p>
            <a:pPr algn="ctr"/>
            <a:r>
              <a:rPr lang="nb-NO" sz="1400"/>
              <a:t>Besøksadresse: Skulevegen 33</a:t>
            </a:r>
          </a:p>
          <a:p>
            <a:pPr algn="ctr"/>
            <a:r>
              <a:rPr lang="nb-NO" sz="1400"/>
              <a:t>Postadresse: Rådhusvegen 11, 6770 Nordfjordeid </a:t>
            </a:r>
          </a:p>
          <a:p>
            <a:pPr algn="ctr"/>
            <a:r>
              <a:rPr lang="nb-NO" sz="1400"/>
              <a:t>Telefon: 57 86 34 20 </a:t>
            </a:r>
          </a:p>
          <a:p>
            <a:pPr algn="ctr"/>
            <a:r>
              <a:rPr lang="nb-NO" sz="1400"/>
              <a:t> E-post: age@stad.kommune.no</a:t>
            </a:r>
          </a:p>
        </p:txBody>
      </p:sp>
      <p:sp>
        <p:nvSpPr>
          <p:cNvPr id="3" name="Ellipse 2">
            <a:extLst>
              <a:ext uri="{FF2B5EF4-FFF2-40B4-BE49-F238E27FC236}">
                <a16:creationId xmlns:a16="http://schemas.microsoft.com/office/drawing/2014/main" id="{80406224-5FE7-4C16-9D7C-C02B3CBB6034}"/>
              </a:ext>
            </a:extLst>
          </p:cNvPr>
          <p:cNvSpPr/>
          <p:nvPr/>
        </p:nvSpPr>
        <p:spPr>
          <a:xfrm>
            <a:off x="-720080" y="-720080"/>
            <a:ext cx="1440160" cy="1440160"/>
          </a:xfrm>
          <a:prstGeom prst="ellipse">
            <a:avLst/>
          </a:prstGeom>
          <a:solidFill>
            <a:srgbClr val="CFD6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4" name="Bilete 3">
            <a:extLst>
              <a:ext uri="{FF2B5EF4-FFF2-40B4-BE49-F238E27FC236}">
                <a16:creationId xmlns:a16="http://schemas.microsoft.com/office/drawing/2014/main" id="{BBFDCF21-E2FB-4327-B866-930747DFADA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82399" y="6228186"/>
            <a:ext cx="1485160" cy="1074401"/>
          </a:xfrm>
          <a:prstGeom prst="rect">
            <a:avLst/>
          </a:prstGeom>
        </p:spPr>
      </p:pic>
      <p:pic>
        <p:nvPicPr>
          <p:cNvPr id="7" name="Bilete 6">
            <a:extLst>
              <a:ext uri="{FF2B5EF4-FFF2-40B4-BE49-F238E27FC236}">
                <a16:creationId xmlns:a16="http://schemas.microsoft.com/office/drawing/2014/main" id="{56CDB57B-A9C3-4E8A-B9CD-5150AA16584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64902" y="2915814"/>
            <a:ext cx="920153" cy="765056"/>
          </a:xfrm>
          <a:prstGeom prst="rect">
            <a:avLst/>
          </a:prstGeom>
        </p:spPr>
      </p:pic>
      <p:sp>
        <p:nvSpPr>
          <p:cNvPr id="6" name="TekstSylinder 5">
            <a:extLst>
              <a:ext uri="{FF2B5EF4-FFF2-40B4-BE49-F238E27FC236}">
                <a16:creationId xmlns:a16="http://schemas.microsoft.com/office/drawing/2014/main" id="{575EB4B8-C7B5-46F1-A943-92923E9D1EB0}"/>
              </a:ext>
            </a:extLst>
          </p:cNvPr>
          <p:cNvSpPr txBox="1"/>
          <p:nvPr/>
        </p:nvSpPr>
        <p:spPr>
          <a:xfrm rot="5400000">
            <a:off x="4613971" y="7741956"/>
            <a:ext cx="3816424" cy="246221"/>
          </a:xfrm>
          <a:prstGeom prst="rect">
            <a:avLst/>
          </a:prstGeom>
          <a:noFill/>
        </p:spPr>
        <p:txBody>
          <a:bodyPr wrap="square" rtlCol="0">
            <a:spAutoFit/>
          </a:bodyPr>
          <a:lstStyle/>
          <a:p>
            <a:r>
              <a:rPr lang="nb-NO" sz="950"/>
              <a:t>Foto: Stad kommune, Helle Frogner, </a:t>
            </a:r>
            <a:r>
              <a:rPr lang="nb-NO" sz="950" i="0" err="1">
                <a:effectLst/>
              </a:rPr>
              <a:t>Lindsey</a:t>
            </a:r>
            <a:r>
              <a:rPr lang="nb-NO" sz="950" i="0">
                <a:effectLst/>
              </a:rPr>
              <a:t> </a:t>
            </a:r>
            <a:r>
              <a:rPr lang="nb-NO" sz="950" i="0" err="1">
                <a:effectLst/>
              </a:rPr>
              <a:t>Bundschuh</a:t>
            </a:r>
            <a:endParaRPr lang="nb-NO" sz="950"/>
          </a:p>
        </p:txBody>
      </p:sp>
    </p:spTree>
    <p:extLst>
      <p:ext uri="{BB962C8B-B14F-4D97-AF65-F5344CB8AC3E}">
        <p14:creationId xmlns:p14="http://schemas.microsoft.com/office/powerpoint/2010/main" val="2658729099"/>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06ea86ed-ca5d-4770-bbd8-bc40edf82b28" xsi:nil="true"/>
    <lcf76f155ced4ddcb4097134ff3c332f xmlns="7648330c-b006-4616-a3af-2cb26781e0a2">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kument" ma:contentTypeID="0x010100F65CC50F95FA08429F0F8BEB1903BCB0" ma:contentTypeVersion="14" ma:contentTypeDescription="Opprett et nytt dokument." ma:contentTypeScope="" ma:versionID="a7ecd55d7ec1f306cd642ee1dd552f1a">
  <xsd:schema xmlns:xsd="http://www.w3.org/2001/XMLSchema" xmlns:xs="http://www.w3.org/2001/XMLSchema" xmlns:p="http://schemas.microsoft.com/office/2006/metadata/properties" xmlns:ns2="7648330c-b006-4616-a3af-2cb26781e0a2" xmlns:ns3="06ea86ed-ca5d-4770-bbd8-bc40edf82b28" targetNamespace="http://schemas.microsoft.com/office/2006/metadata/properties" ma:root="true" ma:fieldsID="aa573ac30034440899af02a4f649ff7a" ns2:_="" ns3:_="">
    <xsd:import namespace="7648330c-b006-4616-a3af-2cb26781e0a2"/>
    <xsd:import namespace="06ea86ed-ca5d-4770-bbd8-bc40edf82b28"/>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ObjectDetectorVersions" minOccurs="0"/>
                <xsd:element ref="ns2:MediaServiceDateTaken" minOccurs="0"/>
                <xsd:element ref="ns2:MediaServiceSearchPropertie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648330c-b006-4616-a3af-2cb26781e0a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Bildemerkelapper" ma:readOnly="false" ma:fieldId="{5cf76f15-5ced-4ddc-b409-7134ff3c332f}" ma:taxonomyMulti="true" ma:sspId="342ee66d-4320-4006-b867-72545b1f0a9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18" nillable="true" ma:displayName="MediaServiceObjectDetectorVersions" ma:hidden="true" ma:indexed="true" ma:internalName="MediaServiceObjectDetectorVersions" ma:readOnly="true">
      <xsd:simpleType>
        <xsd:restriction base="dms:Text"/>
      </xsd:simpleType>
    </xsd:element>
    <xsd:element name="MediaServiceDateTaken" ma:index="19" nillable="true" ma:displayName="MediaServiceDateTaken" ma:hidden="true" ma:indexed="true" ma:internalName="MediaServiceDateTaken" ma:readOnly="true">
      <xsd:simpleType>
        <xsd:restriction base="dms:Text"/>
      </xsd:simpleType>
    </xsd:element>
    <xsd:element name="MediaServiceSearchProperties" ma:index="20" nillable="true" ma:displayName="MediaServiceSearchProperties" ma:hidden="true" ma:internalName="MediaServiceSearchProperties" ma:readOnly="true">
      <xsd:simpleType>
        <xsd:restriction base="dms:Note"/>
      </xsd:simpleType>
    </xsd:element>
    <xsd:element name="MediaServiceLocation" ma:index="21"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6ea86ed-ca5d-4770-bbd8-bc40edf82b28" elementFormDefault="qualified">
    <xsd:import namespace="http://schemas.microsoft.com/office/2006/documentManagement/types"/>
    <xsd:import namespace="http://schemas.microsoft.com/office/infopath/2007/PartnerControls"/>
    <xsd:element name="SharedWithUsers" ma:index="10"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Delingsdetaljer" ma:internalName="SharedWithDetails" ma:readOnly="true">
      <xsd:simpleType>
        <xsd:restriction base="dms:Note">
          <xsd:maxLength value="255"/>
        </xsd:restriction>
      </xsd:simpleType>
    </xsd:element>
    <xsd:element name="TaxCatchAll" ma:index="14" nillable="true" ma:displayName="Taxonomy Catch All Column" ma:hidden="true" ma:list="{9ac7852a-a19a-448e-930f-af55600387c8}" ma:internalName="TaxCatchAll" ma:showField="CatchAllData" ma:web="06ea86ed-ca5d-4770-bbd8-bc40edf82b2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8FCEB0C-D1F0-49C6-BDA9-90A7875DB47D}">
  <ds:schemaRefs>
    <ds:schemaRef ds:uri="06ea86ed-ca5d-4770-bbd8-bc40edf82b28"/>
    <ds:schemaRef ds:uri="292c1f34-ed1a-41ec-bd9e-c7a0c4035834"/>
    <ds:schemaRef ds:uri="7648330c-b006-4616-a3af-2cb26781e0a2"/>
    <ds:schemaRef ds:uri="fe7def14-1621-467d-b2b6-bb4fa098e69a"/>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485616A9-910D-4072-B3BE-1A107FE9E836}">
  <ds:schemaRefs>
    <ds:schemaRef ds:uri="06ea86ed-ca5d-4770-bbd8-bc40edf82b28"/>
    <ds:schemaRef ds:uri="7648330c-b006-4616-a3af-2cb26781e0a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1AA8D3F2-A4AE-445E-A6CC-4A3053DF8EA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2094</Words>
  <Application>Microsoft Office PowerPoint</Application>
  <PresentationFormat>On-screen Show (4:3)</PresentationFormat>
  <Paragraphs>322</Paragraphs>
  <Slides>16</Slides>
  <Notes>1</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Office-tema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Nordfjordnett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Elin Paulsen</dc:creator>
  <cp:lastModifiedBy>Kenneth Vedvik</cp:lastModifiedBy>
  <cp:revision>2</cp:revision>
  <cp:lastPrinted>2018-08-17T06:04:58Z</cp:lastPrinted>
  <dcterms:created xsi:type="dcterms:W3CDTF">2018-05-02T07:38:04Z</dcterms:created>
  <dcterms:modified xsi:type="dcterms:W3CDTF">2026-09-08T09:05:34Z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0x010100F65CC50F95FA08429F0F8BEB1903BCB0</vt:lpwstr>
  </property>
  <property fmtid="{D5CDD505-2E9C-101B-9397-08002B2CF9AE}" pid="3" name="Order">
    <vt:lpwstr>1092400.00000000</vt:lpwstr>
  </property>
  <property fmtid="{D5CDD505-2E9C-101B-9397-08002B2CF9AE}" pid="4" name="xd_Signature">
    <vt:lpwstr/>
  </property>
  <property fmtid="{D5CDD505-2E9C-101B-9397-08002B2CF9AE}" pid="5" name="xd_ProgID">
    <vt:lpwstr/>
  </property>
  <property fmtid="{D5CDD505-2E9C-101B-9397-08002B2CF9AE}" pid="6" name="ComplianceAssetId">
    <vt:lpwstr/>
  </property>
  <property fmtid="{D5CDD505-2E9C-101B-9397-08002B2CF9AE}" pid="7" name="TemplateUrl">
    <vt:lpwstr/>
  </property>
  <property fmtid="{D5CDD505-2E9C-101B-9397-08002B2CF9AE}" pid="8" name="_ExtendedDescription">
    <vt:lpwstr/>
  </property>
  <property fmtid="{D5CDD505-2E9C-101B-9397-08002B2CF9AE}" pid="9" name="TriggerFlowInfo">
    <vt:lpwstr/>
  </property>
  <property fmtid="{D5CDD505-2E9C-101B-9397-08002B2CF9AE}" pid="10" name="MediaServiceImageTags">
    <vt:lpwstr/>
  </property>
</Properties>
</file>